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ntique Olive Ultra-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aret Bold" panose="020B0604020202020204" charset="0"/>
      <p:regular r:id="rId19"/>
    </p:embeddedFont>
    <p:embeddedFont>
      <p:font typeface="Garet Ultra-Bold" panose="020B0604020202020204" charset="0"/>
      <p:regular r:id="rId20"/>
    </p:embeddedFont>
    <p:embeddedFont>
      <p:font typeface="Inter" panose="020B0604020202020204" charset="0"/>
      <p:regular r:id="rId21"/>
    </p:embeddedFont>
    <p:embeddedFont>
      <p:font typeface="Inter Bold" panose="020B0604020202020204" charset="0"/>
      <p:regular r:id="rId22"/>
    </p:embeddedFont>
    <p:embeddedFont>
      <p:font typeface="Inter Medium" panose="020B0604020202020204" charset="0"/>
      <p:regular r:id="rId23"/>
    </p:embeddedFont>
    <p:embeddedFont>
      <p:font typeface="Inter Semi-Bold" panose="020B0604020202020204" charset="0"/>
      <p:regular r:id="rId24"/>
    </p:embeddedFont>
    <p:embeddedFont>
      <p:font typeface="Inter Ultra-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7.jpeg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8.svg"/><Relationship Id="rId5" Type="http://schemas.openxmlformats.org/officeDocument/2006/relationships/image" Target="../media/image17.svg"/><Relationship Id="rId10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8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240" b="-137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0365346" cy="10287000"/>
            <a:chOff x="0" y="0"/>
            <a:chExt cx="272996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29967" cy="2709333"/>
            </a:xfrm>
            <a:custGeom>
              <a:avLst/>
              <a:gdLst/>
              <a:ahLst/>
              <a:cxnLst/>
              <a:rect l="l" t="t" r="r" b="b"/>
              <a:pathLst>
                <a:path w="2729967" h="2709333">
                  <a:moveTo>
                    <a:pt x="0" y="0"/>
                  </a:moveTo>
                  <a:lnTo>
                    <a:pt x="2729967" y="0"/>
                  </a:lnTo>
                  <a:lnTo>
                    <a:pt x="27299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2996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15137" y="3697177"/>
            <a:ext cx="8680220" cy="868022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47522" y="4887340"/>
            <a:ext cx="6678563" cy="66785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861086" y="1147384"/>
            <a:ext cx="420664" cy="431450"/>
          </a:xfrm>
          <a:custGeom>
            <a:avLst/>
            <a:gdLst/>
            <a:ahLst/>
            <a:cxnLst/>
            <a:rect l="l" t="t" r="r" b="b"/>
            <a:pathLst>
              <a:path w="420664" h="431450">
                <a:moveTo>
                  <a:pt x="0" y="0"/>
                </a:moveTo>
                <a:lnTo>
                  <a:pt x="420664" y="0"/>
                </a:lnTo>
                <a:lnTo>
                  <a:pt x="420664" y="431451"/>
                </a:lnTo>
                <a:lnTo>
                  <a:pt x="0" y="43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364101" y="-1348952"/>
            <a:ext cx="236842" cy="5424124"/>
            <a:chOff x="0" y="0"/>
            <a:chExt cx="22177" cy="5079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177" cy="507905"/>
            </a:xfrm>
            <a:custGeom>
              <a:avLst/>
              <a:gdLst/>
              <a:ahLst/>
              <a:cxnLst/>
              <a:rect l="l" t="t" r="r" b="b"/>
              <a:pathLst>
                <a:path w="22177" h="507905">
                  <a:moveTo>
                    <a:pt x="11089" y="0"/>
                  </a:moveTo>
                  <a:lnTo>
                    <a:pt x="11089" y="0"/>
                  </a:lnTo>
                  <a:cubicBezTo>
                    <a:pt x="17213" y="0"/>
                    <a:pt x="22177" y="4965"/>
                    <a:pt x="22177" y="11089"/>
                  </a:cubicBezTo>
                  <a:lnTo>
                    <a:pt x="22177" y="496816"/>
                  </a:lnTo>
                  <a:cubicBezTo>
                    <a:pt x="22177" y="502941"/>
                    <a:pt x="17213" y="507905"/>
                    <a:pt x="11089" y="507905"/>
                  </a:cubicBezTo>
                  <a:lnTo>
                    <a:pt x="11089" y="507905"/>
                  </a:lnTo>
                  <a:cubicBezTo>
                    <a:pt x="4965" y="507905"/>
                    <a:pt x="0" y="502941"/>
                    <a:pt x="0" y="496816"/>
                  </a:cubicBezTo>
                  <a:lnTo>
                    <a:pt x="0" y="11089"/>
                  </a:lnTo>
                  <a:cubicBezTo>
                    <a:pt x="0" y="4965"/>
                    <a:pt x="4965" y="0"/>
                    <a:pt x="11089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177" cy="555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813674" y="3389506"/>
            <a:ext cx="2445626" cy="2445626"/>
          </a:xfrm>
          <a:custGeom>
            <a:avLst/>
            <a:gdLst/>
            <a:ahLst/>
            <a:cxnLst/>
            <a:rect l="l" t="t" r="r" b="b"/>
            <a:pathLst>
              <a:path w="2445626" h="2445626">
                <a:moveTo>
                  <a:pt x="0" y="0"/>
                </a:moveTo>
                <a:lnTo>
                  <a:pt x="2445626" y="0"/>
                </a:lnTo>
                <a:lnTo>
                  <a:pt x="2445626" y="2445626"/>
                </a:lnTo>
                <a:lnTo>
                  <a:pt x="0" y="244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64579" y="2011972"/>
            <a:ext cx="2345195" cy="680106"/>
          </a:xfrm>
          <a:custGeom>
            <a:avLst/>
            <a:gdLst/>
            <a:ahLst/>
            <a:cxnLst/>
            <a:rect l="l" t="t" r="r" b="b"/>
            <a:pathLst>
              <a:path w="2345195" h="680106">
                <a:moveTo>
                  <a:pt x="0" y="0"/>
                </a:moveTo>
                <a:lnTo>
                  <a:pt x="2345194" y="0"/>
                </a:lnTo>
                <a:lnTo>
                  <a:pt x="2345194" y="680107"/>
                </a:lnTo>
                <a:lnTo>
                  <a:pt x="0" y="6801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61086" y="981075"/>
            <a:ext cx="14734272" cy="497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6"/>
              </a:lnSpc>
            </a:pPr>
            <a:r>
              <a:rPr lang="en-US" sz="7145" b="1">
                <a:solidFill>
                  <a:srgbClr val="FFFFFF"/>
                </a:solidFill>
                <a:latin typeface="Antique Olive Ultra-Bold"/>
                <a:ea typeface="Antique Olive Ultra-Bold"/>
                <a:cs typeface="Antique Olive Ultra-Bold"/>
                <a:sym typeface="Antique Olive Ultra-Bold"/>
              </a:rPr>
              <a:t>DIGITALIZACIÓN DEL TRANSPORTE MINERO: OPTIMIZACIÓN DEL REGISTRO DE PERSONAL Y CONTROL DE ASISTENCIA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9465" y="7366265"/>
            <a:ext cx="6496199" cy="129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6"/>
              </a:lnSpc>
            </a:pPr>
            <a:r>
              <a:rPr lang="en-US" sz="25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PRESENTADO POR:</a:t>
            </a:r>
          </a:p>
          <a:p>
            <a:pPr marL="542282" lvl="1" indent="-271141" algn="ctr">
              <a:lnSpc>
                <a:spcPts val="3516"/>
              </a:lnSpc>
              <a:buFont typeface="Arial"/>
              <a:buChar char="•"/>
            </a:pPr>
            <a:r>
              <a:rPr lang="en-US" sz="25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DAVID LEÓN CALLOHUANCA CONDORI</a:t>
            </a:r>
          </a:p>
          <a:p>
            <a:pPr marL="542282" lvl="1" indent="-271141" algn="l">
              <a:lnSpc>
                <a:spcPts val="3516"/>
              </a:lnSpc>
              <a:buFont typeface="Arial"/>
              <a:buChar char="•"/>
            </a:pPr>
            <a:r>
              <a:rPr lang="en-US" sz="251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RODRIGO CLAUDIO ROSAS TUNI.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829899" y="4294994"/>
            <a:ext cx="19439891" cy="5307349"/>
            <a:chOff x="0" y="0"/>
            <a:chExt cx="1820316" cy="4969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0316" cy="496970"/>
            </a:xfrm>
            <a:custGeom>
              <a:avLst/>
              <a:gdLst/>
              <a:ahLst/>
              <a:cxnLst/>
              <a:rect l="l" t="t" r="r" b="b"/>
              <a:pathLst>
                <a:path w="1820316" h="496970">
                  <a:moveTo>
                    <a:pt x="0" y="0"/>
                  </a:moveTo>
                  <a:lnTo>
                    <a:pt x="1820316" y="0"/>
                  </a:lnTo>
                  <a:lnTo>
                    <a:pt x="1820316" y="496970"/>
                  </a:lnTo>
                  <a:lnTo>
                    <a:pt x="0" y="496970"/>
                  </a:ln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20316" cy="544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10604" y="3505785"/>
            <a:ext cx="6781215" cy="67812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1783732"/>
            <a:ext cx="13872511" cy="225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3"/>
              </a:lnSpc>
            </a:pPr>
            <a:r>
              <a:rPr lang="en-US" sz="6799" b="1">
                <a:solidFill>
                  <a:srgbClr val="FFDD4A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ESTRUCTURA DE LA BASE DE DATOS</a:t>
            </a:r>
          </a:p>
        </p:txBody>
      </p:sp>
      <p:sp>
        <p:nvSpPr>
          <p:cNvPr id="9" name="Freeform 9"/>
          <p:cNvSpPr/>
          <p:nvPr/>
        </p:nvSpPr>
        <p:spPr>
          <a:xfrm>
            <a:off x="1178884" y="1028700"/>
            <a:ext cx="2135217" cy="314945"/>
          </a:xfrm>
          <a:custGeom>
            <a:avLst/>
            <a:gdLst/>
            <a:ahLst/>
            <a:cxnLst/>
            <a:rect l="l" t="t" r="r" b="b"/>
            <a:pathLst>
              <a:path w="2135217" h="314945">
                <a:moveTo>
                  <a:pt x="0" y="0"/>
                </a:moveTo>
                <a:lnTo>
                  <a:pt x="2135217" y="0"/>
                </a:lnTo>
                <a:lnTo>
                  <a:pt x="2135217" y="314945"/>
                </a:lnTo>
                <a:lnTo>
                  <a:pt x="0" y="314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73993" y="4502326"/>
            <a:ext cx="10585176" cy="562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3337" lvl="1" indent="-381669" algn="just">
              <a:lnSpc>
                <a:spcPts val="4949"/>
              </a:lnSpc>
              <a:buFont typeface="Arial"/>
              <a:buChar char="•"/>
            </a:pPr>
            <a:r>
              <a:rPr lang="en-US" sz="3535" b="1">
                <a:solidFill>
                  <a:srgbClr val="F4EED4"/>
                </a:solidFill>
                <a:latin typeface="Inter Medium"/>
                <a:ea typeface="Inter Medium"/>
                <a:cs typeface="Inter Medium"/>
                <a:sym typeface="Inter Medium"/>
              </a:rPr>
              <a:t>La base está normalizada y distribuida en módulos. </a:t>
            </a:r>
          </a:p>
          <a:p>
            <a:pPr marL="763337" lvl="1" indent="-381669" algn="just">
              <a:lnSpc>
                <a:spcPts val="4949"/>
              </a:lnSpc>
              <a:buFont typeface="Arial"/>
              <a:buChar char="•"/>
            </a:pPr>
            <a:r>
              <a:rPr lang="en-US" sz="3535" b="1">
                <a:solidFill>
                  <a:srgbClr val="F4EED4"/>
                </a:solidFill>
                <a:latin typeface="Inter Medium"/>
                <a:ea typeface="Inter Medium"/>
                <a:cs typeface="Inter Medium"/>
                <a:sym typeface="Inter Medium"/>
              </a:rPr>
              <a:t>Cada tabla está relacionada por claves foráneas según el rol del usuario. </a:t>
            </a:r>
          </a:p>
          <a:p>
            <a:pPr marL="763337" lvl="1" indent="-381669" algn="just">
              <a:lnSpc>
                <a:spcPts val="4949"/>
              </a:lnSpc>
              <a:buFont typeface="Arial"/>
              <a:buChar char="•"/>
            </a:pPr>
            <a:r>
              <a:rPr lang="en-US" sz="3535" b="1">
                <a:solidFill>
                  <a:srgbClr val="F4EED4"/>
                </a:solidFill>
                <a:latin typeface="Inter Medium"/>
                <a:ea typeface="Inter Medium"/>
                <a:cs typeface="Inter Medium"/>
                <a:sym typeface="Inter Medium"/>
              </a:rPr>
              <a:t>Se permiten extensiones para conductores y mineros con atributos personalizados. </a:t>
            </a:r>
          </a:p>
          <a:p>
            <a:pPr marL="763337" lvl="1" indent="-381669" algn="just">
              <a:lnSpc>
                <a:spcPts val="4949"/>
              </a:lnSpc>
              <a:buFont typeface="Arial"/>
              <a:buChar char="•"/>
            </a:pPr>
            <a:r>
              <a:rPr lang="en-US" sz="3535" b="1">
                <a:solidFill>
                  <a:srgbClr val="F4EED4"/>
                </a:solidFill>
                <a:latin typeface="Inter Medium"/>
                <a:ea typeface="Inter Medium"/>
                <a:cs typeface="Inter Medium"/>
                <a:sym typeface="Inter Medium"/>
              </a:rPr>
              <a:t>Se controlan los viajes, reservas, asistencia y solicitudes desdeelsistema.</a:t>
            </a:r>
          </a:p>
          <a:p>
            <a:pPr algn="just">
              <a:lnSpc>
                <a:spcPts val="4949"/>
              </a:lnSpc>
            </a:pPr>
            <a:endParaRPr lang="en-US" sz="3535" b="1">
              <a:solidFill>
                <a:srgbClr val="F4EED4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484722" y="2319543"/>
            <a:ext cx="9762779" cy="976277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4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69801" y="467170"/>
            <a:ext cx="15494665" cy="104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2"/>
              </a:lnSpc>
            </a:pPr>
            <a:r>
              <a:rPr lang="en-US" sz="64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DIAGRAMA RELACIONAL EN MYSQL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4032965" y="1979490"/>
            <a:ext cx="2345195" cy="680106"/>
          </a:xfrm>
          <a:custGeom>
            <a:avLst/>
            <a:gdLst/>
            <a:ahLst/>
            <a:cxnLst/>
            <a:rect l="l" t="t" r="r" b="b"/>
            <a:pathLst>
              <a:path w="2345195" h="680106">
                <a:moveTo>
                  <a:pt x="2345194" y="0"/>
                </a:moveTo>
                <a:lnTo>
                  <a:pt x="0" y="0"/>
                </a:lnTo>
                <a:lnTo>
                  <a:pt x="0" y="680107"/>
                </a:lnTo>
                <a:lnTo>
                  <a:pt x="2345194" y="680107"/>
                </a:lnTo>
                <a:lnTo>
                  <a:pt x="23451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01920" y="566400"/>
            <a:ext cx="989494" cy="947631"/>
          </a:xfrm>
          <a:custGeom>
            <a:avLst/>
            <a:gdLst/>
            <a:ahLst/>
            <a:cxnLst/>
            <a:rect l="l" t="t" r="r" b="b"/>
            <a:pathLst>
              <a:path w="989494" h="947631">
                <a:moveTo>
                  <a:pt x="0" y="0"/>
                </a:moveTo>
                <a:lnTo>
                  <a:pt x="989494" y="0"/>
                </a:lnTo>
                <a:lnTo>
                  <a:pt x="989494" y="947630"/>
                </a:lnTo>
                <a:lnTo>
                  <a:pt x="0" y="947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448436" y="1723475"/>
            <a:ext cx="17597973" cy="8293045"/>
          </a:xfrm>
          <a:custGeom>
            <a:avLst/>
            <a:gdLst/>
            <a:ahLst/>
            <a:cxnLst/>
            <a:rect l="l" t="t" r="r" b="b"/>
            <a:pathLst>
              <a:path w="17597973" h="8293045">
                <a:moveTo>
                  <a:pt x="0" y="0"/>
                </a:moveTo>
                <a:lnTo>
                  <a:pt x="17597973" y="0"/>
                </a:lnTo>
                <a:lnTo>
                  <a:pt x="17597973" y="8293045"/>
                </a:lnTo>
                <a:lnTo>
                  <a:pt x="0" y="8293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240" b="-137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25" y="1707348"/>
            <a:ext cx="18288000" cy="5510330"/>
            <a:chOff x="0" y="0"/>
            <a:chExt cx="4816593" cy="1451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51280"/>
            </a:xfrm>
            <a:custGeom>
              <a:avLst/>
              <a:gdLst/>
              <a:ahLst/>
              <a:cxnLst/>
              <a:rect l="l" t="t" r="r" b="b"/>
              <a:pathLst>
                <a:path w="4816592" h="1451280">
                  <a:moveTo>
                    <a:pt x="0" y="0"/>
                  </a:moveTo>
                  <a:lnTo>
                    <a:pt x="4816592" y="0"/>
                  </a:lnTo>
                  <a:lnTo>
                    <a:pt x="4816592" y="1451280"/>
                  </a:lnTo>
                  <a:lnTo>
                    <a:pt x="0" y="1451280"/>
                  </a:ln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  <p:txBody>
            <a:bodyPr/>
            <a:lstStyle/>
            <a:p>
              <a:endParaRPr lang="es-P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498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382778"/>
            <a:ext cx="8638127" cy="216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01"/>
              </a:lnSpc>
            </a:pPr>
            <a:r>
              <a:rPr lang="en-US" sz="13553" b="1" dirty="0">
                <a:solidFill>
                  <a:srgbClr val="FFDD4A"/>
                </a:solidFill>
                <a:latin typeface="Antique Olive Ultra-Bold"/>
                <a:ea typeface="Antique Olive Ultra-Bold"/>
                <a:cs typeface="Antique Olive Ultra-Bold"/>
                <a:sym typeface="Antique Olive Ultra-Bold"/>
              </a:rPr>
              <a:t>GRACIAS</a:t>
            </a:r>
          </a:p>
        </p:txBody>
      </p:sp>
      <p:sp>
        <p:nvSpPr>
          <p:cNvPr id="7" name="Freeform 7"/>
          <p:cNvSpPr/>
          <p:nvPr/>
        </p:nvSpPr>
        <p:spPr>
          <a:xfrm>
            <a:off x="5557607" y="6096564"/>
            <a:ext cx="1724721" cy="254396"/>
          </a:xfrm>
          <a:custGeom>
            <a:avLst/>
            <a:gdLst/>
            <a:ahLst/>
            <a:cxnLst/>
            <a:rect l="l" t="t" r="r" b="b"/>
            <a:pathLst>
              <a:path w="1724721" h="254396">
                <a:moveTo>
                  <a:pt x="0" y="0"/>
                </a:moveTo>
                <a:lnTo>
                  <a:pt x="1724721" y="0"/>
                </a:lnTo>
                <a:lnTo>
                  <a:pt x="1724721" y="254396"/>
                </a:lnTo>
                <a:lnTo>
                  <a:pt x="0" y="25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961910" y="3918199"/>
            <a:ext cx="6711124" cy="6711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93703" y="4749358"/>
            <a:ext cx="9125042" cy="4508942"/>
            <a:chOff x="0" y="0"/>
            <a:chExt cx="1413708" cy="69855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3708" cy="698553"/>
            </a:xfrm>
            <a:custGeom>
              <a:avLst/>
              <a:gdLst/>
              <a:ahLst/>
              <a:cxnLst/>
              <a:rect l="l" t="t" r="r" b="b"/>
              <a:pathLst>
                <a:path w="1413708" h="698553">
                  <a:moveTo>
                    <a:pt x="84843" y="0"/>
                  </a:moveTo>
                  <a:lnTo>
                    <a:pt x="1328865" y="0"/>
                  </a:lnTo>
                  <a:cubicBezTo>
                    <a:pt x="1351367" y="0"/>
                    <a:pt x="1372947" y="8939"/>
                    <a:pt x="1388858" y="24850"/>
                  </a:cubicBezTo>
                  <a:cubicBezTo>
                    <a:pt x="1404769" y="40761"/>
                    <a:pt x="1413708" y="62341"/>
                    <a:pt x="1413708" y="84843"/>
                  </a:cubicBezTo>
                  <a:lnTo>
                    <a:pt x="1413708" y="613711"/>
                  </a:lnTo>
                  <a:cubicBezTo>
                    <a:pt x="1413708" y="636212"/>
                    <a:pt x="1404769" y="657792"/>
                    <a:pt x="1388858" y="673703"/>
                  </a:cubicBezTo>
                  <a:cubicBezTo>
                    <a:pt x="1372947" y="689614"/>
                    <a:pt x="1351367" y="698553"/>
                    <a:pt x="1328865" y="698553"/>
                  </a:cubicBezTo>
                  <a:lnTo>
                    <a:pt x="84843" y="698553"/>
                  </a:lnTo>
                  <a:cubicBezTo>
                    <a:pt x="62341" y="698553"/>
                    <a:pt x="40761" y="689614"/>
                    <a:pt x="24850" y="673703"/>
                  </a:cubicBezTo>
                  <a:cubicBezTo>
                    <a:pt x="8939" y="657792"/>
                    <a:pt x="0" y="636212"/>
                    <a:pt x="0" y="613711"/>
                  </a:cubicBezTo>
                  <a:lnTo>
                    <a:pt x="0" y="84843"/>
                  </a:lnTo>
                  <a:cubicBezTo>
                    <a:pt x="0" y="62341"/>
                    <a:pt x="8939" y="40761"/>
                    <a:pt x="24850" y="24850"/>
                  </a:cubicBezTo>
                  <a:cubicBezTo>
                    <a:pt x="40761" y="8939"/>
                    <a:pt x="62341" y="0"/>
                    <a:pt x="84843" y="0"/>
                  </a:cubicBezTo>
                  <a:close/>
                </a:path>
              </a:pathLst>
            </a:custGeom>
            <a:blipFill>
              <a:blip r:embed="rId5"/>
              <a:stretch>
                <a:fillRect t="-84917" b="-84917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flipH="1">
            <a:off x="14813674" y="1028700"/>
            <a:ext cx="2445626" cy="2445626"/>
          </a:xfrm>
          <a:custGeom>
            <a:avLst/>
            <a:gdLst/>
            <a:ahLst/>
            <a:cxnLst/>
            <a:rect l="l" t="t" r="r" b="b"/>
            <a:pathLst>
              <a:path w="2445626" h="2445626">
                <a:moveTo>
                  <a:pt x="2445626" y="0"/>
                </a:moveTo>
                <a:lnTo>
                  <a:pt x="0" y="0"/>
                </a:lnTo>
                <a:lnTo>
                  <a:pt x="0" y="2445626"/>
                </a:lnTo>
                <a:lnTo>
                  <a:pt x="2445626" y="2445626"/>
                </a:lnTo>
                <a:lnTo>
                  <a:pt x="244562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F646E816-AB13-4332-91E0-977C51C77EC5}"/>
              </a:ext>
            </a:extLst>
          </p:cNvPr>
          <p:cNvSpPr txBox="1"/>
          <p:nvPr/>
        </p:nvSpPr>
        <p:spPr>
          <a:xfrm>
            <a:off x="421329" y="7810195"/>
            <a:ext cx="9852867" cy="1503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4373" b="1" dirty="0">
                <a:solidFill>
                  <a:schemeClr val="bg1">
                    <a:lumMod val="95000"/>
                  </a:schemeClr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GIT HUB</a:t>
            </a:r>
          </a:p>
          <a:p>
            <a:pPr algn="l">
              <a:lnSpc>
                <a:spcPts val="6122"/>
              </a:lnSpc>
            </a:pPr>
            <a:endParaRPr lang="en-US" sz="4373" b="1" dirty="0">
              <a:solidFill>
                <a:srgbClr val="000000"/>
              </a:solidFill>
              <a:latin typeface="Inter Ultra-Bold"/>
              <a:ea typeface="Inter Ultra-Bold"/>
              <a:cs typeface="Inter Ultra-Bold"/>
              <a:sym typeface="Inter Ultra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11409" y="2060232"/>
            <a:ext cx="13181175" cy="7198068"/>
            <a:chOff x="0" y="0"/>
            <a:chExt cx="1234261" cy="6740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4261" cy="674014"/>
            </a:xfrm>
            <a:custGeom>
              <a:avLst/>
              <a:gdLst/>
              <a:ahLst/>
              <a:cxnLst/>
              <a:rect l="l" t="t" r="r" b="b"/>
              <a:pathLst>
                <a:path w="1234261" h="674014">
                  <a:moveTo>
                    <a:pt x="29367" y="0"/>
                  </a:moveTo>
                  <a:lnTo>
                    <a:pt x="1204894" y="0"/>
                  </a:lnTo>
                  <a:cubicBezTo>
                    <a:pt x="1212683" y="0"/>
                    <a:pt x="1220152" y="3094"/>
                    <a:pt x="1225660" y="8601"/>
                  </a:cubicBezTo>
                  <a:cubicBezTo>
                    <a:pt x="1231167" y="14109"/>
                    <a:pt x="1234261" y="21579"/>
                    <a:pt x="1234261" y="29367"/>
                  </a:cubicBezTo>
                  <a:lnTo>
                    <a:pt x="1234261" y="644647"/>
                  </a:lnTo>
                  <a:cubicBezTo>
                    <a:pt x="1234261" y="652435"/>
                    <a:pt x="1231167" y="659905"/>
                    <a:pt x="1225660" y="665412"/>
                  </a:cubicBezTo>
                  <a:cubicBezTo>
                    <a:pt x="1220152" y="670920"/>
                    <a:pt x="1212683" y="674014"/>
                    <a:pt x="1204894" y="674014"/>
                  </a:cubicBezTo>
                  <a:lnTo>
                    <a:pt x="29367" y="674014"/>
                  </a:lnTo>
                  <a:cubicBezTo>
                    <a:pt x="21579" y="674014"/>
                    <a:pt x="14109" y="670920"/>
                    <a:pt x="8601" y="665412"/>
                  </a:cubicBezTo>
                  <a:cubicBezTo>
                    <a:pt x="3094" y="659905"/>
                    <a:pt x="0" y="652435"/>
                    <a:pt x="0" y="644647"/>
                  </a:cubicBezTo>
                  <a:lnTo>
                    <a:pt x="0" y="29367"/>
                  </a:lnTo>
                  <a:cubicBezTo>
                    <a:pt x="0" y="21579"/>
                    <a:pt x="3094" y="14109"/>
                    <a:pt x="8601" y="8601"/>
                  </a:cubicBezTo>
                  <a:cubicBezTo>
                    <a:pt x="14109" y="3094"/>
                    <a:pt x="21579" y="0"/>
                    <a:pt x="29367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34261" cy="721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814833"/>
            <a:ext cx="1633012" cy="240869"/>
          </a:xfrm>
          <a:custGeom>
            <a:avLst/>
            <a:gdLst/>
            <a:ahLst/>
            <a:cxnLst/>
            <a:rect l="l" t="t" r="r" b="b"/>
            <a:pathLst>
              <a:path w="1633012" h="240869">
                <a:moveTo>
                  <a:pt x="0" y="0"/>
                </a:moveTo>
                <a:lnTo>
                  <a:pt x="1633012" y="0"/>
                </a:lnTo>
                <a:lnTo>
                  <a:pt x="1633012" y="240869"/>
                </a:lnTo>
                <a:lnTo>
                  <a:pt x="0" y="24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3722452"/>
            <a:ext cx="18288000" cy="1636720"/>
            <a:chOff x="0" y="0"/>
            <a:chExt cx="4816593" cy="4310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31070"/>
            </a:xfrm>
            <a:custGeom>
              <a:avLst/>
              <a:gdLst/>
              <a:ahLst/>
              <a:cxnLst/>
              <a:rect l="l" t="t" r="r" b="b"/>
              <a:pathLst>
                <a:path w="4816592" h="431070">
                  <a:moveTo>
                    <a:pt x="0" y="0"/>
                  </a:moveTo>
                  <a:lnTo>
                    <a:pt x="4816592" y="0"/>
                  </a:lnTo>
                  <a:lnTo>
                    <a:pt x="4816592" y="431070"/>
                  </a:lnTo>
                  <a:lnTo>
                    <a:pt x="0" y="431070"/>
                  </a:lnTo>
                  <a:close/>
                </a:path>
              </a:pathLst>
            </a:custGeom>
            <a:solidFill>
              <a:srgbClr val="000000">
                <a:alpha val="4588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816593" cy="478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556566" y="1028700"/>
            <a:ext cx="5034917" cy="50349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3212153" y="8109750"/>
            <a:ext cx="1199289" cy="1148550"/>
          </a:xfrm>
          <a:custGeom>
            <a:avLst/>
            <a:gdLst/>
            <a:ahLst/>
            <a:cxnLst/>
            <a:rect l="l" t="t" r="r" b="b"/>
            <a:pathLst>
              <a:path w="1199289" h="1148550">
                <a:moveTo>
                  <a:pt x="0" y="0"/>
                </a:moveTo>
                <a:lnTo>
                  <a:pt x="1199289" y="0"/>
                </a:lnTo>
                <a:lnTo>
                  <a:pt x="1199289" y="1148550"/>
                </a:lnTo>
                <a:lnTo>
                  <a:pt x="0" y="1148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028700" y="3820749"/>
            <a:ext cx="11840711" cy="1046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2"/>
              </a:lnSpc>
            </a:pPr>
            <a:r>
              <a:rPr lang="en-US" sz="6400" b="1">
                <a:solidFill>
                  <a:srgbClr val="FFDD4A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1. OBJETIVO DEL SISTEMA: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684854"/>
            <a:ext cx="10893954" cy="376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73"/>
              </a:lnSpc>
            </a:pPr>
            <a:r>
              <a:rPr lang="en-US" sz="3552" b="1">
                <a:solidFill>
                  <a:srgbClr val="F4EED4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Brindar una solución integral para la gestión del transporte de personal minero, incluyendo la asignación de buses y conductores, monitoreo de asistencia, justificaciones de tardanza, y paneles diferenciados por rol.</a:t>
            </a:r>
          </a:p>
          <a:p>
            <a:pPr algn="just">
              <a:lnSpc>
                <a:spcPts val="5133"/>
              </a:lnSpc>
            </a:pPr>
            <a:endParaRPr lang="en-US" sz="3552" b="1">
              <a:solidFill>
                <a:srgbClr val="F4EED4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230893" y="261927"/>
            <a:ext cx="6820352" cy="7130527"/>
            <a:chOff x="0" y="0"/>
            <a:chExt cx="660400" cy="690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690434"/>
            </a:xfrm>
            <a:custGeom>
              <a:avLst/>
              <a:gdLst/>
              <a:ahLst/>
              <a:cxnLst/>
              <a:rect l="l" t="t" r="r" b="b"/>
              <a:pathLst>
                <a:path w="660400" h="690434">
                  <a:moveTo>
                    <a:pt x="220252" y="671364"/>
                  </a:moveTo>
                  <a:cubicBezTo>
                    <a:pt x="254109" y="682878"/>
                    <a:pt x="292600" y="690434"/>
                    <a:pt x="330378" y="690434"/>
                  </a:cubicBezTo>
                  <a:cubicBezTo>
                    <a:pt x="368157" y="690434"/>
                    <a:pt x="404509" y="683957"/>
                    <a:pt x="438009" y="672443"/>
                  </a:cubicBezTo>
                  <a:cubicBezTo>
                    <a:pt x="438723" y="672083"/>
                    <a:pt x="439435" y="672083"/>
                    <a:pt x="440148" y="671724"/>
                  </a:cubicBezTo>
                  <a:cubicBezTo>
                    <a:pt x="565955" y="625669"/>
                    <a:pt x="658618" y="504055"/>
                    <a:pt x="660400" y="36465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64379"/>
                  </a:lnTo>
                  <a:cubicBezTo>
                    <a:pt x="1782" y="504774"/>
                    <a:pt x="93019" y="626389"/>
                    <a:pt x="220252" y="671364"/>
                  </a:cubicBezTo>
                  <a:close/>
                </a:path>
              </a:pathLst>
            </a:custGeom>
            <a:solidFill>
              <a:srgbClr val="FFDD4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0400" cy="611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55122" y="1309732"/>
            <a:ext cx="5034917" cy="50349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58366" y="8387536"/>
            <a:ext cx="801176" cy="8011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323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58366" y="4733541"/>
            <a:ext cx="433964" cy="378091"/>
          </a:xfrm>
          <a:custGeom>
            <a:avLst/>
            <a:gdLst/>
            <a:ahLst/>
            <a:cxnLst/>
            <a:rect l="l" t="t" r="r" b="b"/>
            <a:pathLst>
              <a:path w="433964" h="378091">
                <a:moveTo>
                  <a:pt x="0" y="0"/>
                </a:moveTo>
                <a:lnTo>
                  <a:pt x="433964" y="0"/>
                </a:lnTo>
                <a:lnTo>
                  <a:pt x="433964" y="378090"/>
                </a:lnTo>
                <a:lnTo>
                  <a:pt x="0" y="37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8366" y="2959316"/>
            <a:ext cx="433964" cy="378091"/>
          </a:xfrm>
          <a:custGeom>
            <a:avLst/>
            <a:gdLst/>
            <a:ahLst/>
            <a:cxnLst/>
            <a:rect l="l" t="t" r="r" b="b"/>
            <a:pathLst>
              <a:path w="433964" h="378091">
                <a:moveTo>
                  <a:pt x="0" y="0"/>
                </a:moveTo>
                <a:lnTo>
                  <a:pt x="433964" y="0"/>
                </a:lnTo>
                <a:lnTo>
                  <a:pt x="433964" y="378091"/>
                </a:lnTo>
                <a:lnTo>
                  <a:pt x="0" y="378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PE" dirty="0"/>
          </a:p>
        </p:txBody>
      </p:sp>
      <p:sp>
        <p:nvSpPr>
          <p:cNvPr id="13" name="Freeform 13"/>
          <p:cNvSpPr/>
          <p:nvPr/>
        </p:nvSpPr>
        <p:spPr>
          <a:xfrm>
            <a:off x="1379233" y="5891803"/>
            <a:ext cx="433964" cy="378091"/>
          </a:xfrm>
          <a:custGeom>
            <a:avLst/>
            <a:gdLst/>
            <a:ahLst/>
            <a:cxnLst/>
            <a:rect l="l" t="t" r="r" b="b"/>
            <a:pathLst>
              <a:path w="433964" h="378091">
                <a:moveTo>
                  <a:pt x="0" y="0"/>
                </a:moveTo>
                <a:lnTo>
                  <a:pt x="433964" y="0"/>
                </a:lnTo>
                <a:lnTo>
                  <a:pt x="433964" y="378091"/>
                </a:lnTo>
                <a:lnTo>
                  <a:pt x="0" y="378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028700" y="1031682"/>
            <a:ext cx="12560335" cy="170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1"/>
              </a:lnSpc>
            </a:pPr>
            <a:r>
              <a:rPr lang="en-US" sz="5181" b="1">
                <a:solidFill>
                  <a:srgbClr val="FFDD4A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2. FUNCIONALIDADES POR ROL (ORDENADAS POR IMPORTANCIA)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15198106" y="748778"/>
            <a:ext cx="2345195" cy="680106"/>
          </a:xfrm>
          <a:custGeom>
            <a:avLst/>
            <a:gdLst/>
            <a:ahLst/>
            <a:cxnLst/>
            <a:rect l="l" t="t" r="r" b="b"/>
            <a:pathLst>
              <a:path w="2345195" h="680106">
                <a:moveTo>
                  <a:pt x="2345195" y="0"/>
                </a:moveTo>
                <a:lnTo>
                  <a:pt x="0" y="0"/>
                </a:lnTo>
                <a:lnTo>
                  <a:pt x="0" y="680107"/>
                </a:lnTo>
                <a:lnTo>
                  <a:pt x="2345195" y="680107"/>
                </a:lnTo>
                <a:lnTo>
                  <a:pt x="23451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58954" y="2857956"/>
            <a:ext cx="9895593" cy="7619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009" lvl="1" indent="-351504" algn="l">
              <a:lnSpc>
                <a:spcPts val="4558"/>
              </a:lnSpc>
              <a:buAutoNum type="arabicPeriod"/>
            </a:pPr>
            <a:r>
              <a:rPr lang="en-US" sz="3256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Administrador</a:t>
            </a:r>
            <a:r>
              <a:rPr lang="en-US" sz="325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gestión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usuarios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conductores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vehículos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supervisión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total del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sistema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703009" lvl="1" indent="-351504" algn="l">
              <a:lnSpc>
                <a:spcPts val="4558"/>
              </a:lnSpc>
              <a:buAutoNum type="arabicPeriod"/>
            </a:pPr>
            <a:r>
              <a:rPr lang="en-US" sz="3256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Empresa</a:t>
            </a:r>
            <a:r>
              <a:rPr lang="en-US" sz="325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revisión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asignaciones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asistencia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notificaciones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incidencias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o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licencias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703009" lvl="1" indent="-351504" algn="l">
              <a:lnSpc>
                <a:spcPts val="4558"/>
              </a:lnSpc>
              <a:buAutoNum type="arabicPeriod"/>
            </a:pPr>
            <a:r>
              <a:rPr lang="en-US" sz="3256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Asistencia</a:t>
            </a:r>
            <a:r>
              <a:rPr lang="en-US" sz="325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registro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asistencia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por rostro o clave,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justificaciones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703009" lvl="1" indent="-351504" algn="l">
              <a:lnSpc>
                <a:spcPts val="4558"/>
              </a:lnSpc>
              <a:buAutoNum type="arabicPeriod"/>
            </a:pPr>
            <a:r>
              <a:rPr lang="en-US" sz="3256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Minero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: consulta de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perfil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horarios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vehículo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asignado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justificación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tardanza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marL="703009" lvl="1" indent="-351504" algn="l">
              <a:lnSpc>
                <a:spcPts val="4558"/>
              </a:lnSpc>
              <a:buAutoNum type="arabicPeriod"/>
            </a:pPr>
            <a:r>
              <a:rPr lang="en-US" sz="3256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Conductor: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gestiona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asistencia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los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mineros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manda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lista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asistencia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al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administrador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evaluacion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evalua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las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justificaciones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de los </a:t>
            </a:r>
            <a:r>
              <a:rPr lang="en-US" sz="3256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mineros</a:t>
            </a:r>
            <a:r>
              <a:rPr lang="en-US" sz="3256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58366" y="6911157"/>
            <a:ext cx="433964" cy="378091"/>
          </a:xfrm>
          <a:custGeom>
            <a:avLst/>
            <a:gdLst/>
            <a:ahLst/>
            <a:cxnLst/>
            <a:rect l="l" t="t" r="r" b="b"/>
            <a:pathLst>
              <a:path w="433964" h="378091">
                <a:moveTo>
                  <a:pt x="0" y="0"/>
                </a:moveTo>
                <a:lnTo>
                  <a:pt x="433964" y="0"/>
                </a:lnTo>
                <a:lnTo>
                  <a:pt x="433964" y="378091"/>
                </a:lnTo>
                <a:lnTo>
                  <a:pt x="0" y="378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30E9919-C14F-430E-8C15-AE3CC3ECD531}"/>
              </a:ext>
            </a:extLst>
          </p:cNvPr>
          <p:cNvSpPr/>
          <p:nvPr/>
        </p:nvSpPr>
        <p:spPr>
          <a:xfrm>
            <a:off x="1358366" y="8226656"/>
            <a:ext cx="433964" cy="378091"/>
          </a:xfrm>
          <a:custGeom>
            <a:avLst/>
            <a:gdLst/>
            <a:ahLst/>
            <a:cxnLst/>
            <a:rect l="l" t="t" r="r" b="b"/>
            <a:pathLst>
              <a:path w="433964" h="378091">
                <a:moveTo>
                  <a:pt x="0" y="0"/>
                </a:moveTo>
                <a:lnTo>
                  <a:pt x="433964" y="0"/>
                </a:lnTo>
                <a:lnTo>
                  <a:pt x="433964" y="378091"/>
                </a:lnTo>
                <a:lnTo>
                  <a:pt x="0" y="378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878740" y="-949533"/>
            <a:ext cx="11398308" cy="1139830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6781" y="2284498"/>
            <a:ext cx="9711484" cy="1263671"/>
            <a:chOff x="0" y="0"/>
            <a:chExt cx="1276861" cy="1661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6861" cy="166147"/>
            </a:xfrm>
            <a:custGeom>
              <a:avLst/>
              <a:gdLst/>
              <a:ahLst/>
              <a:cxnLst/>
              <a:rect l="l" t="t" r="r" b="b"/>
              <a:pathLst>
                <a:path w="1276861" h="166147">
                  <a:moveTo>
                    <a:pt x="79719" y="0"/>
                  </a:moveTo>
                  <a:lnTo>
                    <a:pt x="1197142" y="0"/>
                  </a:lnTo>
                  <a:cubicBezTo>
                    <a:pt x="1218284" y="0"/>
                    <a:pt x="1238561" y="8399"/>
                    <a:pt x="1253512" y="23349"/>
                  </a:cubicBezTo>
                  <a:cubicBezTo>
                    <a:pt x="1268462" y="38299"/>
                    <a:pt x="1276861" y="58576"/>
                    <a:pt x="1276861" y="79719"/>
                  </a:cubicBezTo>
                  <a:lnTo>
                    <a:pt x="1276861" y="86428"/>
                  </a:lnTo>
                  <a:cubicBezTo>
                    <a:pt x="1276861" y="130455"/>
                    <a:pt x="1241169" y="166147"/>
                    <a:pt x="1197142" y="166147"/>
                  </a:cubicBezTo>
                  <a:lnTo>
                    <a:pt x="79719" y="166147"/>
                  </a:lnTo>
                  <a:cubicBezTo>
                    <a:pt x="58576" y="166147"/>
                    <a:pt x="38299" y="157748"/>
                    <a:pt x="23349" y="142798"/>
                  </a:cubicBezTo>
                  <a:cubicBezTo>
                    <a:pt x="8399" y="127847"/>
                    <a:pt x="0" y="107570"/>
                    <a:pt x="0" y="86428"/>
                  </a:cubicBezTo>
                  <a:lnTo>
                    <a:pt x="0" y="79719"/>
                  </a:lnTo>
                  <a:cubicBezTo>
                    <a:pt x="0" y="58576"/>
                    <a:pt x="8399" y="38299"/>
                    <a:pt x="23349" y="23349"/>
                  </a:cubicBezTo>
                  <a:cubicBezTo>
                    <a:pt x="38299" y="8399"/>
                    <a:pt x="58576" y="0"/>
                    <a:pt x="79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76861" cy="213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15374" y="2525198"/>
            <a:ext cx="782271" cy="782271"/>
          </a:xfrm>
          <a:custGeom>
            <a:avLst/>
            <a:gdLst/>
            <a:ahLst/>
            <a:cxnLst/>
            <a:rect l="l" t="t" r="r" b="b"/>
            <a:pathLst>
              <a:path w="782271" h="782271">
                <a:moveTo>
                  <a:pt x="0" y="0"/>
                </a:moveTo>
                <a:lnTo>
                  <a:pt x="782271" y="0"/>
                </a:lnTo>
                <a:lnTo>
                  <a:pt x="782271" y="782272"/>
                </a:lnTo>
                <a:lnTo>
                  <a:pt x="0" y="78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36781" y="3726650"/>
            <a:ext cx="9711484" cy="1926341"/>
            <a:chOff x="0" y="0"/>
            <a:chExt cx="1276861" cy="2532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6861" cy="253274"/>
            </a:xfrm>
            <a:custGeom>
              <a:avLst/>
              <a:gdLst/>
              <a:ahLst/>
              <a:cxnLst/>
              <a:rect l="l" t="t" r="r" b="b"/>
              <a:pathLst>
                <a:path w="1276861" h="253274">
                  <a:moveTo>
                    <a:pt x="79719" y="0"/>
                  </a:moveTo>
                  <a:lnTo>
                    <a:pt x="1197142" y="0"/>
                  </a:lnTo>
                  <a:cubicBezTo>
                    <a:pt x="1218284" y="0"/>
                    <a:pt x="1238561" y="8399"/>
                    <a:pt x="1253512" y="23349"/>
                  </a:cubicBezTo>
                  <a:cubicBezTo>
                    <a:pt x="1268462" y="38299"/>
                    <a:pt x="1276861" y="58576"/>
                    <a:pt x="1276861" y="79719"/>
                  </a:cubicBezTo>
                  <a:lnTo>
                    <a:pt x="1276861" y="173555"/>
                  </a:lnTo>
                  <a:cubicBezTo>
                    <a:pt x="1276861" y="194698"/>
                    <a:pt x="1268462" y="214975"/>
                    <a:pt x="1253512" y="229925"/>
                  </a:cubicBezTo>
                  <a:cubicBezTo>
                    <a:pt x="1238561" y="244875"/>
                    <a:pt x="1218284" y="253274"/>
                    <a:pt x="1197142" y="253274"/>
                  </a:cubicBezTo>
                  <a:lnTo>
                    <a:pt x="79719" y="253274"/>
                  </a:lnTo>
                  <a:cubicBezTo>
                    <a:pt x="35692" y="253274"/>
                    <a:pt x="0" y="217583"/>
                    <a:pt x="0" y="173555"/>
                  </a:cubicBezTo>
                  <a:lnTo>
                    <a:pt x="0" y="79719"/>
                  </a:lnTo>
                  <a:cubicBezTo>
                    <a:pt x="0" y="58576"/>
                    <a:pt x="8399" y="38299"/>
                    <a:pt x="23349" y="23349"/>
                  </a:cubicBezTo>
                  <a:cubicBezTo>
                    <a:pt x="38299" y="8399"/>
                    <a:pt x="58576" y="0"/>
                    <a:pt x="79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76861" cy="300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915374" y="3967350"/>
            <a:ext cx="782271" cy="782271"/>
          </a:xfrm>
          <a:custGeom>
            <a:avLst/>
            <a:gdLst/>
            <a:ahLst/>
            <a:cxnLst/>
            <a:rect l="l" t="t" r="r" b="b"/>
            <a:pathLst>
              <a:path w="782271" h="782271">
                <a:moveTo>
                  <a:pt x="0" y="0"/>
                </a:moveTo>
                <a:lnTo>
                  <a:pt x="782271" y="0"/>
                </a:lnTo>
                <a:lnTo>
                  <a:pt x="782271" y="782271"/>
                </a:lnTo>
                <a:lnTo>
                  <a:pt x="0" y="782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1757840" y="3169782"/>
            <a:ext cx="10009218" cy="3713080"/>
            <a:chOff x="0" y="0"/>
            <a:chExt cx="1095518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5518" cy="406400"/>
            </a:xfrm>
            <a:custGeom>
              <a:avLst/>
              <a:gdLst/>
              <a:ahLst/>
              <a:cxnLst/>
              <a:rect l="l" t="t" r="r" b="b"/>
              <a:pathLst>
                <a:path w="1095518" h="406400">
                  <a:moveTo>
                    <a:pt x="892318" y="0"/>
                  </a:moveTo>
                  <a:cubicBezTo>
                    <a:pt x="1004548" y="0"/>
                    <a:pt x="1095518" y="90970"/>
                    <a:pt x="1095518" y="203200"/>
                  </a:cubicBezTo>
                  <a:cubicBezTo>
                    <a:pt x="1095518" y="315430"/>
                    <a:pt x="1004548" y="406400"/>
                    <a:pt x="892318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892318" y="0"/>
                  </a:lnTo>
                </a:path>
              </a:pathLst>
            </a:custGeom>
            <a:blipFill>
              <a:blip r:embed="rId5"/>
              <a:stretch>
                <a:fillRect t="-55008" b="-24589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385563" y="553488"/>
            <a:ext cx="13737822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5"/>
              </a:lnSpc>
            </a:pPr>
            <a:r>
              <a:rPr lang="en-US" sz="6500" b="1">
                <a:solidFill>
                  <a:srgbClr val="FFDD4A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3. PANEL DEL ADMINISTRADOR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09563" y="2523272"/>
            <a:ext cx="8238702" cy="70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73"/>
              </a:lnSpc>
            </a:pPr>
            <a:r>
              <a:rPr lang="en-US" sz="4266" b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1. Vista general del sistema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09563" y="3965424"/>
            <a:ext cx="7769176" cy="145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73"/>
              </a:lnSpc>
            </a:pPr>
            <a:r>
              <a:rPr lang="en-US" sz="4266" b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2. Gestión de mineros y conductores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626288" y="2358603"/>
            <a:ext cx="1633012" cy="240869"/>
          </a:xfrm>
          <a:custGeom>
            <a:avLst/>
            <a:gdLst/>
            <a:ahLst/>
            <a:cxnLst/>
            <a:rect l="l" t="t" r="r" b="b"/>
            <a:pathLst>
              <a:path w="1633012" h="240869">
                <a:moveTo>
                  <a:pt x="0" y="0"/>
                </a:moveTo>
                <a:lnTo>
                  <a:pt x="1633012" y="0"/>
                </a:lnTo>
                <a:lnTo>
                  <a:pt x="1633012" y="240869"/>
                </a:lnTo>
                <a:lnTo>
                  <a:pt x="0" y="240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36781" y="5919691"/>
            <a:ext cx="9711484" cy="1926341"/>
            <a:chOff x="0" y="0"/>
            <a:chExt cx="1276861" cy="2532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76861" cy="253274"/>
            </a:xfrm>
            <a:custGeom>
              <a:avLst/>
              <a:gdLst/>
              <a:ahLst/>
              <a:cxnLst/>
              <a:rect l="l" t="t" r="r" b="b"/>
              <a:pathLst>
                <a:path w="1276861" h="253274">
                  <a:moveTo>
                    <a:pt x="79719" y="0"/>
                  </a:moveTo>
                  <a:lnTo>
                    <a:pt x="1197142" y="0"/>
                  </a:lnTo>
                  <a:cubicBezTo>
                    <a:pt x="1218284" y="0"/>
                    <a:pt x="1238561" y="8399"/>
                    <a:pt x="1253512" y="23349"/>
                  </a:cubicBezTo>
                  <a:cubicBezTo>
                    <a:pt x="1268462" y="38299"/>
                    <a:pt x="1276861" y="58576"/>
                    <a:pt x="1276861" y="79719"/>
                  </a:cubicBezTo>
                  <a:lnTo>
                    <a:pt x="1276861" y="173555"/>
                  </a:lnTo>
                  <a:cubicBezTo>
                    <a:pt x="1276861" y="194698"/>
                    <a:pt x="1268462" y="214975"/>
                    <a:pt x="1253512" y="229925"/>
                  </a:cubicBezTo>
                  <a:cubicBezTo>
                    <a:pt x="1238561" y="244875"/>
                    <a:pt x="1218284" y="253274"/>
                    <a:pt x="1197142" y="253274"/>
                  </a:cubicBezTo>
                  <a:lnTo>
                    <a:pt x="79719" y="253274"/>
                  </a:lnTo>
                  <a:cubicBezTo>
                    <a:pt x="35692" y="253274"/>
                    <a:pt x="0" y="217583"/>
                    <a:pt x="0" y="173555"/>
                  </a:cubicBezTo>
                  <a:lnTo>
                    <a:pt x="0" y="79719"/>
                  </a:lnTo>
                  <a:cubicBezTo>
                    <a:pt x="0" y="58576"/>
                    <a:pt x="8399" y="38299"/>
                    <a:pt x="23349" y="23349"/>
                  </a:cubicBezTo>
                  <a:cubicBezTo>
                    <a:pt x="38299" y="8399"/>
                    <a:pt x="58576" y="0"/>
                    <a:pt x="79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276861" cy="300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915374" y="6160391"/>
            <a:ext cx="782271" cy="782271"/>
          </a:xfrm>
          <a:custGeom>
            <a:avLst/>
            <a:gdLst/>
            <a:ahLst/>
            <a:cxnLst/>
            <a:rect l="l" t="t" r="r" b="b"/>
            <a:pathLst>
              <a:path w="782271" h="782271">
                <a:moveTo>
                  <a:pt x="0" y="0"/>
                </a:moveTo>
                <a:lnTo>
                  <a:pt x="782271" y="0"/>
                </a:lnTo>
                <a:lnTo>
                  <a:pt x="782271" y="782271"/>
                </a:lnTo>
                <a:lnTo>
                  <a:pt x="0" y="782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109563" y="6158464"/>
            <a:ext cx="7769176" cy="145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73"/>
              </a:lnSpc>
            </a:pPr>
            <a:r>
              <a:rPr lang="en-US" sz="4266" b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3. Registro y asignacion de vehiculos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36781" y="8112732"/>
            <a:ext cx="9711484" cy="1690795"/>
            <a:chOff x="0" y="0"/>
            <a:chExt cx="1276861" cy="22230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76861" cy="222305"/>
            </a:xfrm>
            <a:custGeom>
              <a:avLst/>
              <a:gdLst/>
              <a:ahLst/>
              <a:cxnLst/>
              <a:rect l="l" t="t" r="r" b="b"/>
              <a:pathLst>
                <a:path w="1276861" h="222305">
                  <a:moveTo>
                    <a:pt x="79719" y="0"/>
                  </a:moveTo>
                  <a:lnTo>
                    <a:pt x="1197142" y="0"/>
                  </a:lnTo>
                  <a:cubicBezTo>
                    <a:pt x="1218284" y="0"/>
                    <a:pt x="1238561" y="8399"/>
                    <a:pt x="1253512" y="23349"/>
                  </a:cubicBezTo>
                  <a:cubicBezTo>
                    <a:pt x="1268462" y="38299"/>
                    <a:pt x="1276861" y="58576"/>
                    <a:pt x="1276861" y="79719"/>
                  </a:cubicBezTo>
                  <a:lnTo>
                    <a:pt x="1276861" y="142586"/>
                  </a:lnTo>
                  <a:cubicBezTo>
                    <a:pt x="1276861" y="163728"/>
                    <a:pt x="1268462" y="184005"/>
                    <a:pt x="1253512" y="198956"/>
                  </a:cubicBezTo>
                  <a:cubicBezTo>
                    <a:pt x="1238561" y="213906"/>
                    <a:pt x="1218284" y="222305"/>
                    <a:pt x="1197142" y="222305"/>
                  </a:cubicBezTo>
                  <a:lnTo>
                    <a:pt x="79719" y="222305"/>
                  </a:lnTo>
                  <a:cubicBezTo>
                    <a:pt x="58576" y="222305"/>
                    <a:pt x="38299" y="213906"/>
                    <a:pt x="23349" y="198956"/>
                  </a:cubicBezTo>
                  <a:cubicBezTo>
                    <a:pt x="8399" y="184005"/>
                    <a:pt x="0" y="163728"/>
                    <a:pt x="0" y="142586"/>
                  </a:cubicBezTo>
                  <a:lnTo>
                    <a:pt x="0" y="79719"/>
                  </a:lnTo>
                  <a:cubicBezTo>
                    <a:pt x="0" y="58576"/>
                    <a:pt x="8399" y="38299"/>
                    <a:pt x="23349" y="23349"/>
                  </a:cubicBezTo>
                  <a:cubicBezTo>
                    <a:pt x="38299" y="8399"/>
                    <a:pt x="58576" y="0"/>
                    <a:pt x="7971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76861" cy="26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915374" y="8353432"/>
            <a:ext cx="782271" cy="782271"/>
          </a:xfrm>
          <a:custGeom>
            <a:avLst/>
            <a:gdLst/>
            <a:ahLst/>
            <a:cxnLst/>
            <a:rect l="l" t="t" r="r" b="b"/>
            <a:pathLst>
              <a:path w="782271" h="782271">
                <a:moveTo>
                  <a:pt x="0" y="0"/>
                </a:moveTo>
                <a:lnTo>
                  <a:pt x="782271" y="0"/>
                </a:lnTo>
                <a:lnTo>
                  <a:pt x="782271" y="782271"/>
                </a:lnTo>
                <a:lnTo>
                  <a:pt x="0" y="782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109563" y="8274657"/>
            <a:ext cx="8238702" cy="145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73"/>
              </a:lnSpc>
            </a:pPr>
            <a:r>
              <a:rPr lang="en-US" sz="4266" b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4. Verificacion de historial y asistencia.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410176" y="-2381476"/>
            <a:ext cx="6820352" cy="68203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4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7054" y="-8257"/>
            <a:ext cx="6133255" cy="10295257"/>
            <a:chOff x="0" y="0"/>
            <a:chExt cx="950202" cy="15950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0202" cy="1595005"/>
            </a:xfrm>
            <a:custGeom>
              <a:avLst/>
              <a:gdLst/>
              <a:ahLst/>
              <a:cxnLst/>
              <a:rect l="l" t="t" r="r" b="b"/>
              <a:pathLst>
                <a:path w="950202" h="1595005">
                  <a:moveTo>
                    <a:pt x="126229" y="0"/>
                  </a:moveTo>
                  <a:lnTo>
                    <a:pt x="823973" y="0"/>
                  </a:lnTo>
                  <a:cubicBezTo>
                    <a:pt x="893687" y="0"/>
                    <a:pt x="950202" y="56514"/>
                    <a:pt x="950202" y="126229"/>
                  </a:cubicBezTo>
                  <a:lnTo>
                    <a:pt x="950202" y="1468776"/>
                  </a:lnTo>
                  <a:cubicBezTo>
                    <a:pt x="950202" y="1538490"/>
                    <a:pt x="893687" y="1595005"/>
                    <a:pt x="823973" y="1595005"/>
                  </a:cubicBezTo>
                  <a:lnTo>
                    <a:pt x="126229" y="1595005"/>
                  </a:lnTo>
                  <a:cubicBezTo>
                    <a:pt x="56514" y="1595005"/>
                    <a:pt x="0" y="1538490"/>
                    <a:pt x="0" y="1468776"/>
                  </a:cubicBezTo>
                  <a:lnTo>
                    <a:pt x="0" y="126229"/>
                  </a:lnTo>
                  <a:cubicBezTo>
                    <a:pt x="0" y="56514"/>
                    <a:pt x="56514" y="0"/>
                    <a:pt x="126229" y="0"/>
                  </a:cubicBezTo>
                  <a:close/>
                </a:path>
              </a:pathLst>
            </a:custGeom>
            <a:blipFill>
              <a:blip r:embed="rId3"/>
              <a:stretch>
                <a:fillRect l="-14758" r="-13718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1773441"/>
            <a:ext cx="14371148" cy="8242132"/>
            <a:chOff x="0" y="0"/>
            <a:chExt cx="1345688" cy="7717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5688" cy="771778"/>
            </a:xfrm>
            <a:custGeom>
              <a:avLst/>
              <a:gdLst/>
              <a:ahLst/>
              <a:cxnLst/>
              <a:rect l="l" t="t" r="r" b="b"/>
              <a:pathLst>
                <a:path w="1345688" h="771778">
                  <a:moveTo>
                    <a:pt x="26936" y="0"/>
                  </a:moveTo>
                  <a:lnTo>
                    <a:pt x="1318752" y="0"/>
                  </a:lnTo>
                  <a:cubicBezTo>
                    <a:pt x="1333629" y="0"/>
                    <a:pt x="1345688" y="12059"/>
                    <a:pt x="1345688" y="26936"/>
                  </a:cubicBezTo>
                  <a:lnTo>
                    <a:pt x="1345688" y="744843"/>
                  </a:lnTo>
                  <a:cubicBezTo>
                    <a:pt x="1345688" y="759719"/>
                    <a:pt x="1333629" y="771778"/>
                    <a:pt x="1318752" y="771778"/>
                  </a:cubicBezTo>
                  <a:lnTo>
                    <a:pt x="26936" y="771778"/>
                  </a:lnTo>
                  <a:cubicBezTo>
                    <a:pt x="19792" y="771778"/>
                    <a:pt x="12941" y="768940"/>
                    <a:pt x="7889" y="763889"/>
                  </a:cubicBezTo>
                  <a:cubicBezTo>
                    <a:pt x="2838" y="758838"/>
                    <a:pt x="0" y="751986"/>
                    <a:pt x="0" y="744843"/>
                  </a:cubicBezTo>
                  <a:lnTo>
                    <a:pt x="0" y="26936"/>
                  </a:lnTo>
                  <a:cubicBezTo>
                    <a:pt x="0" y="12059"/>
                    <a:pt x="12059" y="0"/>
                    <a:pt x="26936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45688" cy="819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68561" y="2012387"/>
            <a:ext cx="12177380" cy="1441021"/>
            <a:chOff x="0" y="0"/>
            <a:chExt cx="1530332" cy="1810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30332" cy="181093"/>
            </a:xfrm>
            <a:custGeom>
              <a:avLst/>
              <a:gdLst/>
              <a:ahLst/>
              <a:cxnLst/>
              <a:rect l="l" t="t" r="r" b="b"/>
              <a:pathLst>
                <a:path w="1530332" h="181093">
                  <a:moveTo>
                    <a:pt x="63576" y="0"/>
                  </a:moveTo>
                  <a:lnTo>
                    <a:pt x="1466755" y="0"/>
                  </a:lnTo>
                  <a:cubicBezTo>
                    <a:pt x="1501868" y="0"/>
                    <a:pt x="1530332" y="28464"/>
                    <a:pt x="1530332" y="63576"/>
                  </a:cubicBezTo>
                  <a:lnTo>
                    <a:pt x="1530332" y="117517"/>
                  </a:lnTo>
                  <a:cubicBezTo>
                    <a:pt x="1530332" y="134378"/>
                    <a:pt x="1523634" y="150549"/>
                    <a:pt x="1511711" y="162472"/>
                  </a:cubicBezTo>
                  <a:cubicBezTo>
                    <a:pt x="1499788" y="174395"/>
                    <a:pt x="1483617" y="181093"/>
                    <a:pt x="1466755" y="181093"/>
                  </a:cubicBezTo>
                  <a:lnTo>
                    <a:pt x="63576" y="181093"/>
                  </a:lnTo>
                  <a:cubicBezTo>
                    <a:pt x="46715" y="181093"/>
                    <a:pt x="30544" y="174395"/>
                    <a:pt x="18621" y="162472"/>
                  </a:cubicBezTo>
                  <a:cubicBezTo>
                    <a:pt x="6698" y="150549"/>
                    <a:pt x="0" y="134378"/>
                    <a:pt x="0" y="117517"/>
                  </a:cubicBezTo>
                  <a:lnTo>
                    <a:pt x="0" y="63576"/>
                  </a:lnTo>
                  <a:cubicBezTo>
                    <a:pt x="0" y="46715"/>
                    <a:pt x="6698" y="30544"/>
                    <a:pt x="18621" y="18621"/>
                  </a:cubicBezTo>
                  <a:cubicBezTo>
                    <a:pt x="30544" y="6698"/>
                    <a:pt x="46715" y="0"/>
                    <a:pt x="63576" y="0"/>
                  </a:cubicBezTo>
                  <a:close/>
                </a:path>
              </a:pathLst>
            </a:custGeom>
            <a:solidFill>
              <a:srgbClr val="F6AD4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530332" cy="22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51728" y="2323681"/>
            <a:ext cx="818434" cy="818434"/>
          </a:xfrm>
          <a:custGeom>
            <a:avLst/>
            <a:gdLst/>
            <a:ahLst/>
            <a:cxnLst/>
            <a:rect l="l" t="t" r="r" b="b"/>
            <a:pathLst>
              <a:path w="818434" h="818434">
                <a:moveTo>
                  <a:pt x="0" y="0"/>
                </a:moveTo>
                <a:lnTo>
                  <a:pt x="818434" y="0"/>
                </a:lnTo>
                <a:lnTo>
                  <a:pt x="818434" y="818434"/>
                </a:lnTo>
                <a:lnTo>
                  <a:pt x="0" y="81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68561" y="4027467"/>
            <a:ext cx="12177380" cy="1441021"/>
            <a:chOff x="0" y="0"/>
            <a:chExt cx="1530332" cy="1810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0332" cy="181093"/>
            </a:xfrm>
            <a:custGeom>
              <a:avLst/>
              <a:gdLst/>
              <a:ahLst/>
              <a:cxnLst/>
              <a:rect l="l" t="t" r="r" b="b"/>
              <a:pathLst>
                <a:path w="1530332" h="181093">
                  <a:moveTo>
                    <a:pt x="63576" y="0"/>
                  </a:moveTo>
                  <a:lnTo>
                    <a:pt x="1466755" y="0"/>
                  </a:lnTo>
                  <a:cubicBezTo>
                    <a:pt x="1501868" y="0"/>
                    <a:pt x="1530332" y="28464"/>
                    <a:pt x="1530332" y="63576"/>
                  </a:cubicBezTo>
                  <a:lnTo>
                    <a:pt x="1530332" y="117517"/>
                  </a:lnTo>
                  <a:cubicBezTo>
                    <a:pt x="1530332" y="134378"/>
                    <a:pt x="1523634" y="150549"/>
                    <a:pt x="1511711" y="162472"/>
                  </a:cubicBezTo>
                  <a:cubicBezTo>
                    <a:pt x="1499788" y="174395"/>
                    <a:pt x="1483617" y="181093"/>
                    <a:pt x="1466755" y="181093"/>
                  </a:cubicBezTo>
                  <a:lnTo>
                    <a:pt x="63576" y="181093"/>
                  </a:lnTo>
                  <a:cubicBezTo>
                    <a:pt x="46715" y="181093"/>
                    <a:pt x="30544" y="174395"/>
                    <a:pt x="18621" y="162472"/>
                  </a:cubicBezTo>
                  <a:cubicBezTo>
                    <a:pt x="6698" y="150549"/>
                    <a:pt x="0" y="134378"/>
                    <a:pt x="0" y="117517"/>
                  </a:cubicBezTo>
                  <a:lnTo>
                    <a:pt x="0" y="63576"/>
                  </a:lnTo>
                  <a:cubicBezTo>
                    <a:pt x="0" y="46715"/>
                    <a:pt x="6698" y="30544"/>
                    <a:pt x="18621" y="18621"/>
                  </a:cubicBezTo>
                  <a:cubicBezTo>
                    <a:pt x="30544" y="6698"/>
                    <a:pt x="46715" y="0"/>
                    <a:pt x="63576" y="0"/>
                  </a:cubicBezTo>
                  <a:close/>
                </a:path>
              </a:pathLst>
            </a:custGeom>
            <a:solidFill>
              <a:srgbClr val="F6AD4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530332" cy="22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951728" y="4338760"/>
            <a:ext cx="818434" cy="818434"/>
          </a:xfrm>
          <a:custGeom>
            <a:avLst/>
            <a:gdLst/>
            <a:ahLst/>
            <a:cxnLst/>
            <a:rect l="l" t="t" r="r" b="b"/>
            <a:pathLst>
              <a:path w="818434" h="818434">
                <a:moveTo>
                  <a:pt x="0" y="0"/>
                </a:moveTo>
                <a:lnTo>
                  <a:pt x="818434" y="0"/>
                </a:lnTo>
                <a:lnTo>
                  <a:pt x="818434" y="818434"/>
                </a:lnTo>
                <a:lnTo>
                  <a:pt x="0" y="81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568561" y="6042546"/>
            <a:ext cx="12177380" cy="1441021"/>
            <a:chOff x="0" y="0"/>
            <a:chExt cx="1530332" cy="1810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30332" cy="181093"/>
            </a:xfrm>
            <a:custGeom>
              <a:avLst/>
              <a:gdLst/>
              <a:ahLst/>
              <a:cxnLst/>
              <a:rect l="l" t="t" r="r" b="b"/>
              <a:pathLst>
                <a:path w="1530332" h="181093">
                  <a:moveTo>
                    <a:pt x="63576" y="0"/>
                  </a:moveTo>
                  <a:lnTo>
                    <a:pt x="1466755" y="0"/>
                  </a:lnTo>
                  <a:cubicBezTo>
                    <a:pt x="1501868" y="0"/>
                    <a:pt x="1530332" y="28464"/>
                    <a:pt x="1530332" y="63576"/>
                  </a:cubicBezTo>
                  <a:lnTo>
                    <a:pt x="1530332" y="117517"/>
                  </a:lnTo>
                  <a:cubicBezTo>
                    <a:pt x="1530332" y="134378"/>
                    <a:pt x="1523634" y="150549"/>
                    <a:pt x="1511711" y="162472"/>
                  </a:cubicBezTo>
                  <a:cubicBezTo>
                    <a:pt x="1499788" y="174395"/>
                    <a:pt x="1483617" y="181093"/>
                    <a:pt x="1466755" y="181093"/>
                  </a:cubicBezTo>
                  <a:lnTo>
                    <a:pt x="63576" y="181093"/>
                  </a:lnTo>
                  <a:cubicBezTo>
                    <a:pt x="46715" y="181093"/>
                    <a:pt x="30544" y="174395"/>
                    <a:pt x="18621" y="162472"/>
                  </a:cubicBezTo>
                  <a:cubicBezTo>
                    <a:pt x="6698" y="150549"/>
                    <a:pt x="0" y="134378"/>
                    <a:pt x="0" y="117517"/>
                  </a:cubicBezTo>
                  <a:lnTo>
                    <a:pt x="0" y="63576"/>
                  </a:lnTo>
                  <a:cubicBezTo>
                    <a:pt x="0" y="46715"/>
                    <a:pt x="6698" y="30544"/>
                    <a:pt x="18621" y="18621"/>
                  </a:cubicBezTo>
                  <a:cubicBezTo>
                    <a:pt x="30544" y="6698"/>
                    <a:pt x="46715" y="0"/>
                    <a:pt x="63576" y="0"/>
                  </a:cubicBezTo>
                  <a:close/>
                </a:path>
              </a:pathLst>
            </a:custGeom>
            <a:solidFill>
              <a:srgbClr val="F6AD4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530332" cy="22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951728" y="6353840"/>
            <a:ext cx="818434" cy="818434"/>
          </a:xfrm>
          <a:custGeom>
            <a:avLst/>
            <a:gdLst/>
            <a:ahLst/>
            <a:cxnLst/>
            <a:rect l="l" t="t" r="r" b="b"/>
            <a:pathLst>
              <a:path w="818434" h="818434">
                <a:moveTo>
                  <a:pt x="0" y="0"/>
                </a:moveTo>
                <a:lnTo>
                  <a:pt x="818434" y="0"/>
                </a:lnTo>
                <a:lnTo>
                  <a:pt x="818434" y="818434"/>
                </a:lnTo>
                <a:lnTo>
                  <a:pt x="0" y="81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28700" y="408467"/>
            <a:ext cx="12110104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09"/>
              </a:lnSpc>
            </a:pPr>
            <a:r>
              <a:rPr lang="en-US" sz="6999" b="1">
                <a:solidFill>
                  <a:srgbClr val="FFDD4A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4. PANEL DE LA EMPRESA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104168" y="2299642"/>
            <a:ext cx="10493886" cy="159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1"/>
              </a:lnSpc>
            </a:pPr>
            <a:r>
              <a:rPr lang="en-US" sz="4657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Dashboard de control y monitoreo</a:t>
            </a:r>
          </a:p>
          <a:p>
            <a:pPr algn="l">
              <a:lnSpc>
                <a:spcPts val="6521"/>
              </a:lnSpc>
            </a:pPr>
            <a:endParaRPr lang="en-US" sz="4657" b="1">
              <a:solidFill>
                <a:srgbClr val="000000"/>
              </a:solidFill>
              <a:latin typeface="Inter Ultra-Bold"/>
              <a:ea typeface="Inter Ultra-Bold"/>
              <a:cs typeface="Inter Ultra-Bold"/>
              <a:sym typeface="Inter Ultra-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04168" y="4314721"/>
            <a:ext cx="10493886" cy="159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1"/>
              </a:lnSpc>
            </a:pPr>
            <a:r>
              <a:rPr lang="en-US" sz="4657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Visualización de buses asignados</a:t>
            </a:r>
          </a:p>
          <a:p>
            <a:pPr algn="l">
              <a:lnSpc>
                <a:spcPts val="6521"/>
              </a:lnSpc>
            </a:pPr>
            <a:endParaRPr lang="en-US" sz="4657" b="1">
              <a:solidFill>
                <a:srgbClr val="000000"/>
              </a:solidFill>
              <a:latin typeface="Inter Ultra-Bold"/>
              <a:ea typeface="Inter Ultra-Bold"/>
              <a:cs typeface="Inter Ultra-Bold"/>
              <a:sym typeface="Inter Ultra-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104168" y="6329801"/>
            <a:ext cx="10493886" cy="159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1"/>
              </a:lnSpc>
            </a:pPr>
            <a:r>
              <a:rPr lang="en-US" sz="4657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Consulta de asistencia de mineros</a:t>
            </a:r>
          </a:p>
          <a:p>
            <a:pPr algn="l">
              <a:lnSpc>
                <a:spcPts val="6521"/>
              </a:lnSpc>
            </a:pPr>
            <a:endParaRPr lang="en-US" sz="4657" b="1">
              <a:solidFill>
                <a:srgbClr val="000000"/>
              </a:solidFill>
              <a:latin typeface="Inter Ultra-Bold"/>
              <a:ea typeface="Inter Ultra-Bold"/>
              <a:cs typeface="Inter Ultra-Bold"/>
              <a:sym typeface="Inter Ultra-Bold"/>
            </a:endParaRPr>
          </a:p>
        </p:txBody>
      </p:sp>
      <p:sp>
        <p:nvSpPr>
          <p:cNvPr id="27" name="Freeform 27"/>
          <p:cNvSpPr/>
          <p:nvPr/>
        </p:nvSpPr>
        <p:spPr>
          <a:xfrm flipH="1">
            <a:off x="10793610" y="8506493"/>
            <a:ext cx="2345195" cy="680106"/>
          </a:xfrm>
          <a:custGeom>
            <a:avLst/>
            <a:gdLst/>
            <a:ahLst/>
            <a:cxnLst/>
            <a:rect l="l" t="t" r="r" b="b"/>
            <a:pathLst>
              <a:path w="2345195" h="680106">
                <a:moveTo>
                  <a:pt x="2345194" y="0"/>
                </a:moveTo>
                <a:lnTo>
                  <a:pt x="0" y="0"/>
                </a:lnTo>
                <a:lnTo>
                  <a:pt x="0" y="680106"/>
                </a:lnTo>
                <a:lnTo>
                  <a:pt x="2345194" y="680106"/>
                </a:lnTo>
                <a:lnTo>
                  <a:pt x="23451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568561" y="7745578"/>
            <a:ext cx="12177380" cy="1881416"/>
            <a:chOff x="0" y="0"/>
            <a:chExt cx="1530332" cy="2364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30332" cy="236438"/>
            </a:xfrm>
            <a:custGeom>
              <a:avLst/>
              <a:gdLst/>
              <a:ahLst/>
              <a:cxnLst/>
              <a:rect l="l" t="t" r="r" b="b"/>
              <a:pathLst>
                <a:path w="1530332" h="236438">
                  <a:moveTo>
                    <a:pt x="63576" y="0"/>
                  </a:moveTo>
                  <a:lnTo>
                    <a:pt x="1466755" y="0"/>
                  </a:lnTo>
                  <a:cubicBezTo>
                    <a:pt x="1501868" y="0"/>
                    <a:pt x="1530332" y="28464"/>
                    <a:pt x="1530332" y="63576"/>
                  </a:cubicBezTo>
                  <a:lnTo>
                    <a:pt x="1530332" y="172861"/>
                  </a:lnTo>
                  <a:cubicBezTo>
                    <a:pt x="1530332" y="189723"/>
                    <a:pt x="1523634" y="205894"/>
                    <a:pt x="1511711" y="217817"/>
                  </a:cubicBezTo>
                  <a:cubicBezTo>
                    <a:pt x="1499788" y="229739"/>
                    <a:pt x="1483617" y="236438"/>
                    <a:pt x="1466755" y="236438"/>
                  </a:cubicBezTo>
                  <a:lnTo>
                    <a:pt x="63576" y="236438"/>
                  </a:lnTo>
                  <a:cubicBezTo>
                    <a:pt x="46715" y="236438"/>
                    <a:pt x="30544" y="229739"/>
                    <a:pt x="18621" y="217817"/>
                  </a:cubicBezTo>
                  <a:cubicBezTo>
                    <a:pt x="6698" y="205894"/>
                    <a:pt x="0" y="189723"/>
                    <a:pt x="0" y="172861"/>
                  </a:cubicBezTo>
                  <a:lnTo>
                    <a:pt x="0" y="63576"/>
                  </a:lnTo>
                  <a:cubicBezTo>
                    <a:pt x="0" y="46715"/>
                    <a:pt x="6698" y="30544"/>
                    <a:pt x="18621" y="18621"/>
                  </a:cubicBezTo>
                  <a:cubicBezTo>
                    <a:pt x="30544" y="6698"/>
                    <a:pt x="46715" y="0"/>
                    <a:pt x="63576" y="0"/>
                  </a:cubicBezTo>
                  <a:close/>
                </a:path>
              </a:pathLst>
            </a:custGeom>
            <a:solidFill>
              <a:srgbClr val="F6AD42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530332" cy="284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951728" y="8056871"/>
            <a:ext cx="818434" cy="818434"/>
          </a:xfrm>
          <a:custGeom>
            <a:avLst/>
            <a:gdLst/>
            <a:ahLst/>
            <a:cxnLst/>
            <a:rect l="l" t="t" r="r" b="b"/>
            <a:pathLst>
              <a:path w="818434" h="818434">
                <a:moveTo>
                  <a:pt x="0" y="0"/>
                </a:moveTo>
                <a:lnTo>
                  <a:pt x="818434" y="0"/>
                </a:lnTo>
                <a:lnTo>
                  <a:pt x="818434" y="818434"/>
                </a:lnTo>
                <a:lnTo>
                  <a:pt x="0" y="81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104168" y="8032832"/>
            <a:ext cx="10493886" cy="159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1"/>
              </a:lnSpc>
            </a:pPr>
            <a:r>
              <a:rPr lang="en-US" sz="4657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Notificaciones de licencias y retrasos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353" y="-290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878740" y="-949533"/>
            <a:ext cx="11398308" cy="1139830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6781" y="2284498"/>
            <a:ext cx="9711484" cy="1954376"/>
            <a:chOff x="0" y="0"/>
            <a:chExt cx="1276861" cy="256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6861" cy="256960"/>
            </a:xfrm>
            <a:custGeom>
              <a:avLst/>
              <a:gdLst/>
              <a:ahLst/>
              <a:cxnLst/>
              <a:rect l="l" t="t" r="r" b="b"/>
              <a:pathLst>
                <a:path w="1276861" h="256960">
                  <a:moveTo>
                    <a:pt x="79719" y="0"/>
                  </a:moveTo>
                  <a:lnTo>
                    <a:pt x="1197142" y="0"/>
                  </a:lnTo>
                  <a:cubicBezTo>
                    <a:pt x="1218284" y="0"/>
                    <a:pt x="1238561" y="8399"/>
                    <a:pt x="1253512" y="23349"/>
                  </a:cubicBezTo>
                  <a:cubicBezTo>
                    <a:pt x="1268462" y="38299"/>
                    <a:pt x="1276861" y="58576"/>
                    <a:pt x="1276861" y="79719"/>
                  </a:cubicBezTo>
                  <a:lnTo>
                    <a:pt x="1276861" y="177241"/>
                  </a:lnTo>
                  <a:cubicBezTo>
                    <a:pt x="1276861" y="221269"/>
                    <a:pt x="1241169" y="256960"/>
                    <a:pt x="1197142" y="256960"/>
                  </a:cubicBezTo>
                  <a:lnTo>
                    <a:pt x="79719" y="256960"/>
                  </a:lnTo>
                  <a:cubicBezTo>
                    <a:pt x="58576" y="256960"/>
                    <a:pt x="38299" y="248561"/>
                    <a:pt x="23349" y="233611"/>
                  </a:cubicBezTo>
                  <a:cubicBezTo>
                    <a:pt x="8399" y="218661"/>
                    <a:pt x="0" y="198384"/>
                    <a:pt x="0" y="177241"/>
                  </a:cubicBezTo>
                  <a:lnTo>
                    <a:pt x="0" y="79719"/>
                  </a:lnTo>
                  <a:cubicBezTo>
                    <a:pt x="0" y="58576"/>
                    <a:pt x="8399" y="38299"/>
                    <a:pt x="23349" y="23349"/>
                  </a:cubicBezTo>
                  <a:cubicBezTo>
                    <a:pt x="38299" y="8399"/>
                    <a:pt x="58576" y="0"/>
                    <a:pt x="79719" y="0"/>
                  </a:cubicBezTo>
                  <a:close/>
                </a:path>
              </a:pathLst>
            </a:custGeom>
            <a:solidFill>
              <a:srgbClr val="C2CDD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76861" cy="304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15374" y="2656238"/>
            <a:ext cx="782271" cy="782271"/>
          </a:xfrm>
          <a:custGeom>
            <a:avLst/>
            <a:gdLst/>
            <a:ahLst/>
            <a:cxnLst/>
            <a:rect l="l" t="t" r="r" b="b"/>
            <a:pathLst>
              <a:path w="782271" h="782271">
                <a:moveTo>
                  <a:pt x="0" y="0"/>
                </a:moveTo>
                <a:lnTo>
                  <a:pt x="782271" y="0"/>
                </a:lnTo>
                <a:lnTo>
                  <a:pt x="782271" y="782272"/>
                </a:lnTo>
                <a:lnTo>
                  <a:pt x="0" y="78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664279" y="2161322"/>
            <a:ext cx="1633012" cy="240869"/>
          </a:xfrm>
          <a:custGeom>
            <a:avLst/>
            <a:gdLst/>
            <a:ahLst/>
            <a:cxnLst/>
            <a:rect l="l" t="t" r="r" b="b"/>
            <a:pathLst>
              <a:path w="1633012" h="240869">
                <a:moveTo>
                  <a:pt x="0" y="0"/>
                </a:moveTo>
                <a:lnTo>
                  <a:pt x="1633012" y="0"/>
                </a:lnTo>
                <a:lnTo>
                  <a:pt x="1633012" y="240869"/>
                </a:lnTo>
                <a:lnTo>
                  <a:pt x="0" y="240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36781" y="4838332"/>
            <a:ext cx="9711484" cy="1926341"/>
            <a:chOff x="0" y="0"/>
            <a:chExt cx="1276861" cy="2532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76861" cy="253274"/>
            </a:xfrm>
            <a:custGeom>
              <a:avLst/>
              <a:gdLst/>
              <a:ahLst/>
              <a:cxnLst/>
              <a:rect l="l" t="t" r="r" b="b"/>
              <a:pathLst>
                <a:path w="1276861" h="253274">
                  <a:moveTo>
                    <a:pt x="79719" y="0"/>
                  </a:moveTo>
                  <a:lnTo>
                    <a:pt x="1197142" y="0"/>
                  </a:lnTo>
                  <a:cubicBezTo>
                    <a:pt x="1218284" y="0"/>
                    <a:pt x="1238561" y="8399"/>
                    <a:pt x="1253512" y="23349"/>
                  </a:cubicBezTo>
                  <a:cubicBezTo>
                    <a:pt x="1268462" y="38299"/>
                    <a:pt x="1276861" y="58576"/>
                    <a:pt x="1276861" y="79719"/>
                  </a:cubicBezTo>
                  <a:lnTo>
                    <a:pt x="1276861" y="173555"/>
                  </a:lnTo>
                  <a:cubicBezTo>
                    <a:pt x="1276861" y="194698"/>
                    <a:pt x="1268462" y="214975"/>
                    <a:pt x="1253512" y="229925"/>
                  </a:cubicBezTo>
                  <a:cubicBezTo>
                    <a:pt x="1238561" y="244875"/>
                    <a:pt x="1218284" y="253274"/>
                    <a:pt x="1197142" y="253274"/>
                  </a:cubicBezTo>
                  <a:lnTo>
                    <a:pt x="79719" y="253274"/>
                  </a:lnTo>
                  <a:cubicBezTo>
                    <a:pt x="35692" y="253274"/>
                    <a:pt x="0" y="217583"/>
                    <a:pt x="0" y="173555"/>
                  </a:cubicBezTo>
                  <a:lnTo>
                    <a:pt x="0" y="79719"/>
                  </a:lnTo>
                  <a:cubicBezTo>
                    <a:pt x="0" y="58576"/>
                    <a:pt x="8399" y="38299"/>
                    <a:pt x="23349" y="23349"/>
                  </a:cubicBezTo>
                  <a:cubicBezTo>
                    <a:pt x="38299" y="8399"/>
                    <a:pt x="58576" y="0"/>
                    <a:pt x="79719" y="0"/>
                  </a:cubicBezTo>
                  <a:close/>
                </a:path>
              </a:pathLst>
            </a:custGeom>
            <a:solidFill>
              <a:srgbClr val="C2CDD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76861" cy="300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915374" y="5410366"/>
            <a:ext cx="782271" cy="782271"/>
          </a:xfrm>
          <a:custGeom>
            <a:avLst/>
            <a:gdLst/>
            <a:ahLst/>
            <a:cxnLst/>
            <a:rect l="l" t="t" r="r" b="b"/>
            <a:pathLst>
              <a:path w="782271" h="782271">
                <a:moveTo>
                  <a:pt x="0" y="0"/>
                </a:moveTo>
                <a:lnTo>
                  <a:pt x="782271" y="0"/>
                </a:lnTo>
                <a:lnTo>
                  <a:pt x="782271" y="782272"/>
                </a:lnTo>
                <a:lnTo>
                  <a:pt x="0" y="78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dirty="0"/>
          </a:p>
        </p:txBody>
      </p:sp>
      <p:sp>
        <p:nvSpPr>
          <p:cNvPr id="20" name="Freeform 20"/>
          <p:cNvSpPr/>
          <p:nvPr/>
        </p:nvSpPr>
        <p:spPr>
          <a:xfrm>
            <a:off x="10915338" y="2599472"/>
            <a:ext cx="7497883" cy="5182911"/>
          </a:xfrm>
          <a:custGeom>
            <a:avLst/>
            <a:gdLst/>
            <a:ahLst/>
            <a:cxnLst/>
            <a:rect l="l" t="t" r="r" b="b"/>
            <a:pathLst>
              <a:path w="7497883" h="5182911">
                <a:moveTo>
                  <a:pt x="0" y="0"/>
                </a:moveTo>
                <a:lnTo>
                  <a:pt x="7497883" y="0"/>
                </a:lnTo>
                <a:lnTo>
                  <a:pt x="7497883" y="5182911"/>
                </a:lnTo>
                <a:lnTo>
                  <a:pt x="0" y="5182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85563" y="553488"/>
            <a:ext cx="13737822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5"/>
              </a:lnSpc>
            </a:pPr>
            <a:r>
              <a:rPr lang="en-US" sz="6500" b="1">
                <a:solidFill>
                  <a:srgbClr val="FFDD4A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5. PANEL DE ASISTENCIA: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09563" y="2523272"/>
            <a:ext cx="8238702" cy="147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4266" b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1. Registro facial o con contraseña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24486" y="5095557"/>
            <a:ext cx="7769176" cy="147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73"/>
              </a:lnSpc>
            </a:pPr>
            <a:r>
              <a:rPr lang="en-US" sz="4266" b="1" dirty="0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2. Control de </a:t>
            </a:r>
            <a:r>
              <a:rPr lang="en-US" sz="4266" b="1" dirty="0" err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presencia</a:t>
            </a:r>
            <a:r>
              <a:rPr lang="en-US" sz="4266" b="1" dirty="0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266" b="1" dirty="0" err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en</a:t>
            </a:r>
            <a:r>
              <a:rPr lang="en-US" sz="4266" b="1" dirty="0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266" b="1" dirty="0" err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tiempo</a:t>
            </a:r>
            <a:r>
              <a:rPr lang="en-US" sz="4266" b="1" dirty="0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 real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25733" y="-1876585"/>
            <a:ext cx="6403731" cy="640373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D4A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23867" y="2024529"/>
            <a:ext cx="13493287" cy="7738662"/>
            <a:chOff x="0" y="0"/>
            <a:chExt cx="1345688" cy="7717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5688" cy="771778"/>
            </a:xfrm>
            <a:custGeom>
              <a:avLst/>
              <a:gdLst/>
              <a:ahLst/>
              <a:cxnLst/>
              <a:rect l="l" t="t" r="r" b="b"/>
              <a:pathLst>
                <a:path w="1345688" h="771778">
                  <a:moveTo>
                    <a:pt x="28688" y="0"/>
                  </a:moveTo>
                  <a:lnTo>
                    <a:pt x="1317000" y="0"/>
                  </a:lnTo>
                  <a:cubicBezTo>
                    <a:pt x="1324609" y="0"/>
                    <a:pt x="1331906" y="3022"/>
                    <a:pt x="1337286" y="8403"/>
                  </a:cubicBezTo>
                  <a:cubicBezTo>
                    <a:pt x="1342666" y="13783"/>
                    <a:pt x="1345688" y="21080"/>
                    <a:pt x="1345688" y="28688"/>
                  </a:cubicBezTo>
                  <a:lnTo>
                    <a:pt x="1345688" y="743090"/>
                  </a:lnTo>
                  <a:cubicBezTo>
                    <a:pt x="1345688" y="758934"/>
                    <a:pt x="1332844" y="771778"/>
                    <a:pt x="1317000" y="771778"/>
                  </a:cubicBezTo>
                  <a:lnTo>
                    <a:pt x="28688" y="771778"/>
                  </a:lnTo>
                  <a:cubicBezTo>
                    <a:pt x="21080" y="771778"/>
                    <a:pt x="13783" y="768756"/>
                    <a:pt x="8403" y="763376"/>
                  </a:cubicBezTo>
                  <a:cubicBezTo>
                    <a:pt x="3022" y="757996"/>
                    <a:pt x="0" y="750699"/>
                    <a:pt x="0" y="743090"/>
                  </a:cubicBezTo>
                  <a:lnTo>
                    <a:pt x="0" y="28688"/>
                  </a:lnTo>
                  <a:cubicBezTo>
                    <a:pt x="0" y="12844"/>
                    <a:pt x="12844" y="0"/>
                    <a:pt x="28688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5688" cy="819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8878" y="2248879"/>
            <a:ext cx="11433524" cy="1768164"/>
            <a:chOff x="0" y="0"/>
            <a:chExt cx="1530332" cy="2366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0332" cy="236662"/>
            </a:xfrm>
            <a:custGeom>
              <a:avLst/>
              <a:gdLst/>
              <a:ahLst/>
              <a:cxnLst/>
              <a:rect l="l" t="t" r="r" b="b"/>
              <a:pathLst>
                <a:path w="1530332" h="236662">
                  <a:moveTo>
                    <a:pt x="67712" y="0"/>
                  </a:moveTo>
                  <a:lnTo>
                    <a:pt x="1462619" y="0"/>
                  </a:lnTo>
                  <a:cubicBezTo>
                    <a:pt x="1500016" y="0"/>
                    <a:pt x="1530332" y="30316"/>
                    <a:pt x="1530332" y="67712"/>
                  </a:cubicBezTo>
                  <a:lnTo>
                    <a:pt x="1530332" y="168949"/>
                  </a:lnTo>
                  <a:cubicBezTo>
                    <a:pt x="1530332" y="206346"/>
                    <a:pt x="1500016" y="236662"/>
                    <a:pt x="1462619" y="236662"/>
                  </a:cubicBezTo>
                  <a:lnTo>
                    <a:pt x="67712" y="236662"/>
                  </a:lnTo>
                  <a:cubicBezTo>
                    <a:pt x="30316" y="236662"/>
                    <a:pt x="0" y="206346"/>
                    <a:pt x="0" y="168949"/>
                  </a:cubicBezTo>
                  <a:lnTo>
                    <a:pt x="0" y="67712"/>
                  </a:lnTo>
                  <a:cubicBezTo>
                    <a:pt x="0" y="30316"/>
                    <a:pt x="30316" y="0"/>
                    <a:pt x="67712" y="0"/>
                  </a:cubicBezTo>
                  <a:close/>
                </a:path>
              </a:pathLst>
            </a:custGeom>
            <a:solidFill>
              <a:srgbClr val="F6AD4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30332" cy="284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08639" y="2541157"/>
            <a:ext cx="768440" cy="768440"/>
          </a:xfrm>
          <a:custGeom>
            <a:avLst/>
            <a:gdLst/>
            <a:ahLst/>
            <a:cxnLst/>
            <a:rect l="l" t="t" r="r" b="b"/>
            <a:pathLst>
              <a:path w="768440" h="768440">
                <a:moveTo>
                  <a:pt x="0" y="0"/>
                </a:moveTo>
                <a:lnTo>
                  <a:pt x="768440" y="0"/>
                </a:lnTo>
                <a:lnTo>
                  <a:pt x="768440" y="768440"/>
                </a:lnTo>
                <a:lnTo>
                  <a:pt x="0" y="76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48878" y="4140867"/>
            <a:ext cx="11433524" cy="1711014"/>
            <a:chOff x="0" y="0"/>
            <a:chExt cx="1530332" cy="2290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30332" cy="229012"/>
            </a:xfrm>
            <a:custGeom>
              <a:avLst/>
              <a:gdLst/>
              <a:ahLst/>
              <a:cxnLst/>
              <a:rect l="l" t="t" r="r" b="b"/>
              <a:pathLst>
                <a:path w="1530332" h="229012">
                  <a:moveTo>
                    <a:pt x="67712" y="0"/>
                  </a:moveTo>
                  <a:lnTo>
                    <a:pt x="1462619" y="0"/>
                  </a:lnTo>
                  <a:cubicBezTo>
                    <a:pt x="1500016" y="0"/>
                    <a:pt x="1530332" y="30316"/>
                    <a:pt x="1530332" y="67712"/>
                  </a:cubicBezTo>
                  <a:lnTo>
                    <a:pt x="1530332" y="161300"/>
                  </a:lnTo>
                  <a:cubicBezTo>
                    <a:pt x="1530332" y="198696"/>
                    <a:pt x="1500016" y="229012"/>
                    <a:pt x="1462619" y="229012"/>
                  </a:cubicBezTo>
                  <a:lnTo>
                    <a:pt x="67712" y="229012"/>
                  </a:lnTo>
                  <a:cubicBezTo>
                    <a:pt x="30316" y="229012"/>
                    <a:pt x="0" y="198696"/>
                    <a:pt x="0" y="161300"/>
                  </a:cubicBezTo>
                  <a:lnTo>
                    <a:pt x="0" y="67712"/>
                  </a:lnTo>
                  <a:cubicBezTo>
                    <a:pt x="0" y="30316"/>
                    <a:pt x="30316" y="0"/>
                    <a:pt x="67712" y="0"/>
                  </a:cubicBezTo>
                  <a:close/>
                </a:path>
              </a:pathLst>
            </a:custGeom>
            <a:solidFill>
              <a:srgbClr val="F6AD4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530332" cy="2766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08639" y="4433146"/>
            <a:ext cx="768440" cy="768440"/>
          </a:xfrm>
          <a:custGeom>
            <a:avLst/>
            <a:gdLst/>
            <a:ahLst/>
            <a:cxnLst/>
            <a:rect l="l" t="t" r="r" b="b"/>
            <a:pathLst>
              <a:path w="768440" h="768440">
                <a:moveTo>
                  <a:pt x="0" y="0"/>
                </a:moveTo>
                <a:lnTo>
                  <a:pt x="768440" y="0"/>
                </a:lnTo>
                <a:lnTo>
                  <a:pt x="768440" y="768440"/>
                </a:lnTo>
                <a:lnTo>
                  <a:pt x="0" y="76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48878" y="6032856"/>
            <a:ext cx="11433524" cy="1352997"/>
            <a:chOff x="0" y="0"/>
            <a:chExt cx="1530332" cy="1810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30332" cy="181093"/>
            </a:xfrm>
            <a:custGeom>
              <a:avLst/>
              <a:gdLst/>
              <a:ahLst/>
              <a:cxnLst/>
              <a:rect l="l" t="t" r="r" b="b"/>
              <a:pathLst>
                <a:path w="1530332" h="181093">
                  <a:moveTo>
                    <a:pt x="67712" y="0"/>
                  </a:moveTo>
                  <a:lnTo>
                    <a:pt x="1462619" y="0"/>
                  </a:lnTo>
                  <a:cubicBezTo>
                    <a:pt x="1500016" y="0"/>
                    <a:pt x="1530332" y="30316"/>
                    <a:pt x="1530332" y="67712"/>
                  </a:cubicBezTo>
                  <a:lnTo>
                    <a:pt x="1530332" y="113381"/>
                  </a:lnTo>
                  <a:cubicBezTo>
                    <a:pt x="1530332" y="150777"/>
                    <a:pt x="1500016" y="181093"/>
                    <a:pt x="1462619" y="181093"/>
                  </a:cubicBezTo>
                  <a:lnTo>
                    <a:pt x="67712" y="181093"/>
                  </a:lnTo>
                  <a:cubicBezTo>
                    <a:pt x="30316" y="181093"/>
                    <a:pt x="0" y="150777"/>
                    <a:pt x="0" y="113381"/>
                  </a:cubicBezTo>
                  <a:lnTo>
                    <a:pt x="0" y="67712"/>
                  </a:lnTo>
                  <a:cubicBezTo>
                    <a:pt x="0" y="30316"/>
                    <a:pt x="30316" y="0"/>
                    <a:pt x="67712" y="0"/>
                  </a:cubicBezTo>
                  <a:close/>
                </a:path>
              </a:pathLst>
            </a:custGeom>
            <a:solidFill>
              <a:srgbClr val="F6AD4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530332" cy="228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08639" y="6325134"/>
            <a:ext cx="768440" cy="768440"/>
          </a:xfrm>
          <a:custGeom>
            <a:avLst/>
            <a:gdLst/>
            <a:ahLst/>
            <a:cxnLst/>
            <a:rect l="l" t="t" r="r" b="b"/>
            <a:pathLst>
              <a:path w="768440" h="768440">
                <a:moveTo>
                  <a:pt x="0" y="0"/>
                </a:moveTo>
                <a:lnTo>
                  <a:pt x="768440" y="0"/>
                </a:lnTo>
                <a:lnTo>
                  <a:pt x="768440" y="768440"/>
                </a:lnTo>
                <a:lnTo>
                  <a:pt x="0" y="76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390683" y="2513350"/>
            <a:ext cx="9852867" cy="226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4373" b="1" dirty="0" err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Visualización</a:t>
            </a:r>
            <a:r>
              <a:rPr lang="en-US" sz="4373" b="1" dirty="0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 de </a:t>
            </a:r>
            <a:r>
              <a:rPr lang="en-US" sz="4373" b="1" dirty="0" err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su</a:t>
            </a:r>
            <a:r>
              <a:rPr lang="en-US" sz="4373" b="1" dirty="0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 </a:t>
            </a:r>
            <a:r>
              <a:rPr lang="en-US" sz="4373" b="1" dirty="0" err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perfil</a:t>
            </a:r>
            <a:r>
              <a:rPr lang="en-US" sz="4373" b="1" dirty="0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 y </a:t>
            </a:r>
            <a:r>
              <a:rPr lang="en-US" sz="4373" b="1" dirty="0" err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compañía</a:t>
            </a:r>
            <a:endParaRPr lang="en-US" sz="4373" b="1" dirty="0">
              <a:solidFill>
                <a:srgbClr val="000000"/>
              </a:solidFill>
              <a:latin typeface="Inter Ultra-Bold"/>
              <a:ea typeface="Inter Ultra-Bold"/>
              <a:cs typeface="Inter Ultra-Bold"/>
              <a:sym typeface="Inter Ultra-Bold"/>
            </a:endParaRPr>
          </a:p>
          <a:p>
            <a:pPr algn="l">
              <a:lnSpc>
                <a:spcPts val="6122"/>
              </a:lnSpc>
            </a:pPr>
            <a:endParaRPr lang="en-US" sz="4373" b="1" dirty="0">
              <a:solidFill>
                <a:srgbClr val="000000"/>
              </a:solidFill>
              <a:latin typeface="Inter Ultra-Bold"/>
              <a:ea typeface="Inter Ultra-Bold"/>
              <a:cs typeface="Inter Ultra-Bold"/>
              <a:sym typeface="Inter Ultra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390683" y="4405339"/>
            <a:ext cx="9852867" cy="226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4373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Consulta de vehículo y conductor asignado</a:t>
            </a:r>
          </a:p>
          <a:p>
            <a:pPr algn="l">
              <a:lnSpc>
                <a:spcPts val="6122"/>
              </a:lnSpc>
            </a:pPr>
            <a:endParaRPr lang="en-US" sz="4373" b="1">
              <a:solidFill>
                <a:srgbClr val="000000"/>
              </a:solidFill>
              <a:latin typeface="Inter Ultra-Bold"/>
              <a:ea typeface="Inter Ultra-Bold"/>
              <a:cs typeface="Inter Ultra-Bold"/>
              <a:sym typeface="Inter Ultra-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90683" y="6297327"/>
            <a:ext cx="9852867" cy="15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4373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Historial de incidentes y horario</a:t>
            </a:r>
          </a:p>
          <a:p>
            <a:pPr algn="l">
              <a:lnSpc>
                <a:spcPts val="6122"/>
              </a:lnSpc>
            </a:pPr>
            <a:endParaRPr lang="en-US" sz="4373" b="1">
              <a:solidFill>
                <a:srgbClr val="000000"/>
              </a:solidFill>
              <a:latin typeface="Inter Ultra-Bold"/>
              <a:ea typeface="Inter Ultra-Bold"/>
              <a:cs typeface="Inter Ultra-Bold"/>
              <a:sym typeface="Inter Ultra-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9610414" y="8346292"/>
            <a:ext cx="2201939" cy="638562"/>
          </a:xfrm>
          <a:custGeom>
            <a:avLst/>
            <a:gdLst/>
            <a:ahLst/>
            <a:cxnLst/>
            <a:rect l="l" t="t" r="r" b="b"/>
            <a:pathLst>
              <a:path w="2201939" h="638562">
                <a:moveTo>
                  <a:pt x="2201939" y="0"/>
                </a:moveTo>
                <a:lnTo>
                  <a:pt x="0" y="0"/>
                </a:lnTo>
                <a:lnTo>
                  <a:pt x="0" y="638562"/>
                </a:lnTo>
                <a:lnTo>
                  <a:pt x="2201939" y="638562"/>
                </a:lnTo>
                <a:lnTo>
                  <a:pt x="22019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48878" y="7631858"/>
            <a:ext cx="11433524" cy="1766490"/>
            <a:chOff x="0" y="0"/>
            <a:chExt cx="1530332" cy="2364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30332" cy="236438"/>
            </a:xfrm>
            <a:custGeom>
              <a:avLst/>
              <a:gdLst/>
              <a:ahLst/>
              <a:cxnLst/>
              <a:rect l="l" t="t" r="r" b="b"/>
              <a:pathLst>
                <a:path w="1530332" h="236438">
                  <a:moveTo>
                    <a:pt x="67712" y="0"/>
                  </a:moveTo>
                  <a:lnTo>
                    <a:pt x="1462619" y="0"/>
                  </a:lnTo>
                  <a:cubicBezTo>
                    <a:pt x="1500016" y="0"/>
                    <a:pt x="1530332" y="30316"/>
                    <a:pt x="1530332" y="67712"/>
                  </a:cubicBezTo>
                  <a:lnTo>
                    <a:pt x="1530332" y="168725"/>
                  </a:lnTo>
                  <a:cubicBezTo>
                    <a:pt x="1530332" y="206122"/>
                    <a:pt x="1500016" y="236438"/>
                    <a:pt x="1462619" y="236438"/>
                  </a:cubicBezTo>
                  <a:lnTo>
                    <a:pt x="67712" y="236438"/>
                  </a:lnTo>
                  <a:cubicBezTo>
                    <a:pt x="30316" y="236438"/>
                    <a:pt x="0" y="206122"/>
                    <a:pt x="0" y="168725"/>
                  </a:cubicBezTo>
                  <a:lnTo>
                    <a:pt x="0" y="67712"/>
                  </a:lnTo>
                  <a:cubicBezTo>
                    <a:pt x="0" y="30316"/>
                    <a:pt x="30316" y="0"/>
                    <a:pt x="67712" y="0"/>
                  </a:cubicBezTo>
                  <a:close/>
                </a:path>
              </a:pathLst>
            </a:custGeom>
            <a:solidFill>
              <a:srgbClr val="F6AD42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530332" cy="284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308639" y="7924136"/>
            <a:ext cx="768440" cy="768440"/>
          </a:xfrm>
          <a:custGeom>
            <a:avLst/>
            <a:gdLst/>
            <a:ahLst/>
            <a:cxnLst/>
            <a:rect l="l" t="t" r="r" b="b"/>
            <a:pathLst>
              <a:path w="768440" h="768440">
                <a:moveTo>
                  <a:pt x="0" y="0"/>
                </a:moveTo>
                <a:lnTo>
                  <a:pt x="768440" y="0"/>
                </a:lnTo>
                <a:lnTo>
                  <a:pt x="768440" y="768440"/>
                </a:lnTo>
                <a:lnTo>
                  <a:pt x="0" y="76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473224"/>
            <a:ext cx="12110104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309"/>
              </a:lnSpc>
            </a:pPr>
            <a:r>
              <a:rPr lang="en-US" sz="6999" b="1">
                <a:solidFill>
                  <a:srgbClr val="FFDD4A"/>
                </a:solidFill>
                <a:latin typeface="Garet Bold"/>
                <a:ea typeface="Garet Bold"/>
                <a:cs typeface="Garet Bold"/>
                <a:sym typeface="Garet Bold"/>
              </a:rPr>
              <a:t>6. PANEL DEL MINERO: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90683" y="7896329"/>
            <a:ext cx="9852867" cy="150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2"/>
              </a:lnSpc>
            </a:pPr>
            <a:r>
              <a:rPr lang="en-US" sz="4373" b="1">
                <a:solidFill>
                  <a:srgbClr val="000000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Justificación de tardanza mediante formulario</a:t>
            </a:r>
          </a:p>
        </p:txBody>
      </p:sp>
      <p:sp>
        <p:nvSpPr>
          <p:cNvPr id="31" name="Freeform 31"/>
          <p:cNvSpPr/>
          <p:nvPr/>
        </p:nvSpPr>
        <p:spPr>
          <a:xfrm>
            <a:off x="12243550" y="2068158"/>
            <a:ext cx="6580730" cy="7929395"/>
          </a:xfrm>
          <a:custGeom>
            <a:avLst/>
            <a:gdLst/>
            <a:ahLst/>
            <a:cxnLst/>
            <a:rect l="l" t="t" r="r" b="b"/>
            <a:pathLst>
              <a:path w="6580730" h="7929395">
                <a:moveTo>
                  <a:pt x="0" y="0"/>
                </a:moveTo>
                <a:lnTo>
                  <a:pt x="6580730" y="0"/>
                </a:lnTo>
                <a:lnTo>
                  <a:pt x="6580730" y="7929396"/>
                </a:lnTo>
                <a:lnTo>
                  <a:pt x="0" y="79293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3594" r="-27259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353" y="-2904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878740" y="-949533"/>
            <a:ext cx="11398308" cy="1139830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686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36781" y="2284498"/>
            <a:ext cx="9711484" cy="1954376"/>
            <a:chOff x="0" y="0"/>
            <a:chExt cx="1276861" cy="256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6861" cy="256960"/>
            </a:xfrm>
            <a:custGeom>
              <a:avLst/>
              <a:gdLst/>
              <a:ahLst/>
              <a:cxnLst/>
              <a:rect l="l" t="t" r="r" b="b"/>
              <a:pathLst>
                <a:path w="1276861" h="256960">
                  <a:moveTo>
                    <a:pt x="79719" y="0"/>
                  </a:moveTo>
                  <a:lnTo>
                    <a:pt x="1197142" y="0"/>
                  </a:lnTo>
                  <a:cubicBezTo>
                    <a:pt x="1218284" y="0"/>
                    <a:pt x="1238561" y="8399"/>
                    <a:pt x="1253512" y="23349"/>
                  </a:cubicBezTo>
                  <a:cubicBezTo>
                    <a:pt x="1268462" y="38299"/>
                    <a:pt x="1276861" y="58576"/>
                    <a:pt x="1276861" y="79719"/>
                  </a:cubicBezTo>
                  <a:lnTo>
                    <a:pt x="1276861" y="177241"/>
                  </a:lnTo>
                  <a:cubicBezTo>
                    <a:pt x="1276861" y="221269"/>
                    <a:pt x="1241169" y="256960"/>
                    <a:pt x="1197142" y="256960"/>
                  </a:cubicBezTo>
                  <a:lnTo>
                    <a:pt x="79719" y="256960"/>
                  </a:lnTo>
                  <a:cubicBezTo>
                    <a:pt x="58576" y="256960"/>
                    <a:pt x="38299" y="248561"/>
                    <a:pt x="23349" y="233611"/>
                  </a:cubicBezTo>
                  <a:cubicBezTo>
                    <a:pt x="8399" y="218661"/>
                    <a:pt x="0" y="198384"/>
                    <a:pt x="0" y="177241"/>
                  </a:cubicBezTo>
                  <a:lnTo>
                    <a:pt x="0" y="79719"/>
                  </a:lnTo>
                  <a:cubicBezTo>
                    <a:pt x="0" y="58576"/>
                    <a:pt x="8399" y="38299"/>
                    <a:pt x="23349" y="23349"/>
                  </a:cubicBezTo>
                  <a:cubicBezTo>
                    <a:pt x="38299" y="8399"/>
                    <a:pt x="58576" y="0"/>
                    <a:pt x="79719" y="0"/>
                  </a:cubicBezTo>
                  <a:close/>
                </a:path>
              </a:pathLst>
            </a:custGeom>
            <a:solidFill>
              <a:srgbClr val="C2CDD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76861" cy="304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15374" y="2656238"/>
            <a:ext cx="782271" cy="782271"/>
          </a:xfrm>
          <a:custGeom>
            <a:avLst/>
            <a:gdLst/>
            <a:ahLst/>
            <a:cxnLst/>
            <a:rect l="l" t="t" r="r" b="b"/>
            <a:pathLst>
              <a:path w="782271" h="782271">
                <a:moveTo>
                  <a:pt x="0" y="0"/>
                </a:moveTo>
                <a:lnTo>
                  <a:pt x="782271" y="0"/>
                </a:lnTo>
                <a:lnTo>
                  <a:pt x="782271" y="782272"/>
                </a:lnTo>
                <a:lnTo>
                  <a:pt x="0" y="78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664279" y="2161322"/>
            <a:ext cx="1633012" cy="240869"/>
          </a:xfrm>
          <a:custGeom>
            <a:avLst/>
            <a:gdLst/>
            <a:ahLst/>
            <a:cxnLst/>
            <a:rect l="l" t="t" r="r" b="b"/>
            <a:pathLst>
              <a:path w="1633012" h="240869">
                <a:moveTo>
                  <a:pt x="0" y="0"/>
                </a:moveTo>
                <a:lnTo>
                  <a:pt x="1633012" y="0"/>
                </a:lnTo>
                <a:lnTo>
                  <a:pt x="1633012" y="240869"/>
                </a:lnTo>
                <a:lnTo>
                  <a:pt x="0" y="240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636781" y="4838332"/>
            <a:ext cx="9711484" cy="1926341"/>
            <a:chOff x="0" y="0"/>
            <a:chExt cx="1276861" cy="2532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76861" cy="253274"/>
            </a:xfrm>
            <a:custGeom>
              <a:avLst/>
              <a:gdLst/>
              <a:ahLst/>
              <a:cxnLst/>
              <a:rect l="l" t="t" r="r" b="b"/>
              <a:pathLst>
                <a:path w="1276861" h="253274">
                  <a:moveTo>
                    <a:pt x="79719" y="0"/>
                  </a:moveTo>
                  <a:lnTo>
                    <a:pt x="1197142" y="0"/>
                  </a:lnTo>
                  <a:cubicBezTo>
                    <a:pt x="1218284" y="0"/>
                    <a:pt x="1238561" y="8399"/>
                    <a:pt x="1253512" y="23349"/>
                  </a:cubicBezTo>
                  <a:cubicBezTo>
                    <a:pt x="1268462" y="38299"/>
                    <a:pt x="1276861" y="58576"/>
                    <a:pt x="1276861" y="79719"/>
                  </a:cubicBezTo>
                  <a:lnTo>
                    <a:pt x="1276861" y="173555"/>
                  </a:lnTo>
                  <a:cubicBezTo>
                    <a:pt x="1276861" y="194698"/>
                    <a:pt x="1268462" y="214975"/>
                    <a:pt x="1253512" y="229925"/>
                  </a:cubicBezTo>
                  <a:cubicBezTo>
                    <a:pt x="1238561" y="244875"/>
                    <a:pt x="1218284" y="253274"/>
                    <a:pt x="1197142" y="253274"/>
                  </a:cubicBezTo>
                  <a:lnTo>
                    <a:pt x="79719" y="253274"/>
                  </a:lnTo>
                  <a:cubicBezTo>
                    <a:pt x="35692" y="253274"/>
                    <a:pt x="0" y="217583"/>
                    <a:pt x="0" y="173555"/>
                  </a:cubicBezTo>
                  <a:lnTo>
                    <a:pt x="0" y="79719"/>
                  </a:lnTo>
                  <a:cubicBezTo>
                    <a:pt x="0" y="58576"/>
                    <a:pt x="8399" y="38299"/>
                    <a:pt x="23349" y="23349"/>
                  </a:cubicBezTo>
                  <a:cubicBezTo>
                    <a:pt x="38299" y="8399"/>
                    <a:pt x="58576" y="0"/>
                    <a:pt x="79719" y="0"/>
                  </a:cubicBezTo>
                  <a:close/>
                </a:path>
              </a:pathLst>
            </a:custGeom>
            <a:solidFill>
              <a:srgbClr val="C2CDD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76861" cy="300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915374" y="5410366"/>
            <a:ext cx="782271" cy="782271"/>
          </a:xfrm>
          <a:custGeom>
            <a:avLst/>
            <a:gdLst/>
            <a:ahLst/>
            <a:cxnLst/>
            <a:rect l="l" t="t" r="r" b="b"/>
            <a:pathLst>
              <a:path w="782271" h="782271">
                <a:moveTo>
                  <a:pt x="0" y="0"/>
                </a:moveTo>
                <a:lnTo>
                  <a:pt x="782271" y="0"/>
                </a:lnTo>
                <a:lnTo>
                  <a:pt x="782271" y="782272"/>
                </a:lnTo>
                <a:lnTo>
                  <a:pt x="0" y="78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dirty="0"/>
          </a:p>
        </p:txBody>
      </p:sp>
      <p:sp>
        <p:nvSpPr>
          <p:cNvPr id="20" name="Freeform 20"/>
          <p:cNvSpPr/>
          <p:nvPr/>
        </p:nvSpPr>
        <p:spPr>
          <a:xfrm>
            <a:off x="10915338" y="2599472"/>
            <a:ext cx="7497883" cy="5182911"/>
          </a:xfrm>
          <a:custGeom>
            <a:avLst/>
            <a:gdLst/>
            <a:ahLst/>
            <a:cxnLst/>
            <a:rect l="l" t="t" r="r" b="b"/>
            <a:pathLst>
              <a:path w="7497883" h="5182911">
                <a:moveTo>
                  <a:pt x="0" y="0"/>
                </a:moveTo>
                <a:lnTo>
                  <a:pt x="7497883" y="0"/>
                </a:lnTo>
                <a:lnTo>
                  <a:pt x="7497883" y="5182911"/>
                </a:lnTo>
                <a:lnTo>
                  <a:pt x="0" y="5182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85563" y="553488"/>
            <a:ext cx="13737822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5"/>
              </a:lnSpc>
            </a:pPr>
            <a:r>
              <a:rPr lang="en-US" sz="6500" b="1" dirty="0">
                <a:solidFill>
                  <a:srgbClr val="FFDD4A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5. PANEL DEL CONDUCTOR: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09563" y="2523272"/>
            <a:ext cx="8238702" cy="70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4266" b="1" dirty="0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1. Gestion de </a:t>
            </a:r>
            <a:r>
              <a:rPr lang="en-US" sz="4266" b="1" dirty="0" err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asistencia</a:t>
            </a:r>
            <a:endParaRPr lang="en-US" sz="4266" b="1" dirty="0">
              <a:solidFill>
                <a:srgbClr val="292C3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24486" y="5095557"/>
            <a:ext cx="7769176" cy="70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73"/>
              </a:lnSpc>
            </a:pPr>
            <a:r>
              <a:rPr lang="en-US" sz="4266" b="1" dirty="0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2. </a:t>
            </a:r>
            <a:r>
              <a:rPr lang="en-US" sz="4266" b="1" dirty="0" err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Reporte</a:t>
            </a:r>
            <a:r>
              <a:rPr lang="en-US" sz="4266" b="1" dirty="0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 de </a:t>
            </a:r>
            <a:r>
              <a:rPr lang="en-US" sz="4266" b="1" dirty="0" err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asistencia</a:t>
            </a:r>
            <a:endParaRPr lang="en-US" sz="4266" b="1" dirty="0">
              <a:solidFill>
                <a:srgbClr val="292C3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24" name="Group 16">
            <a:extLst>
              <a:ext uri="{FF2B5EF4-FFF2-40B4-BE49-F238E27FC236}">
                <a16:creationId xmlns:a16="http://schemas.microsoft.com/office/drawing/2014/main" id="{12B58707-C8DB-4F1D-8974-E4755582CE3A}"/>
              </a:ext>
            </a:extLst>
          </p:cNvPr>
          <p:cNvGrpSpPr/>
          <p:nvPr/>
        </p:nvGrpSpPr>
        <p:grpSpPr>
          <a:xfrm>
            <a:off x="1636781" y="7304877"/>
            <a:ext cx="9711484" cy="1926341"/>
            <a:chOff x="0" y="0"/>
            <a:chExt cx="1276861" cy="253274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9AAB42F-3854-4DB5-ADBC-EEF5E451460F}"/>
                </a:ext>
              </a:extLst>
            </p:cNvPr>
            <p:cNvSpPr/>
            <p:nvPr/>
          </p:nvSpPr>
          <p:spPr>
            <a:xfrm>
              <a:off x="0" y="0"/>
              <a:ext cx="1276861" cy="253274"/>
            </a:xfrm>
            <a:custGeom>
              <a:avLst/>
              <a:gdLst/>
              <a:ahLst/>
              <a:cxnLst/>
              <a:rect l="l" t="t" r="r" b="b"/>
              <a:pathLst>
                <a:path w="1276861" h="253274">
                  <a:moveTo>
                    <a:pt x="79719" y="0"/>
                  </a:moveTo>
                  <a:lnTo>
                    <a:pt x="1197142" y="0"/>
                  </a:lnTo>
                  <a:cubicBezTo>
                    <a:pt x="1218284" y="0"/>
                    <a:pt x="1238561" y="8399"/>
                    <a:pt x="1253512" y="23349"/>
                  </a:cubicBezTo>
                  <a:cubicBezTo>
                    <a:pt x="1268462" y="38299"/>
                    <a:pt x="1276861" y="58576"/>
                    <a:pt x="1276861" y="79719"/>
                  </a:cubicBezTo>
                  <a:lnTo>
                    <a:pt x="1276861" y="173555"/>
                  </a:lnTo>
                  <a:cubicBezTo>
                    <a:pt x="1276861" y="194698"/>
                    <a:pt x="1268462" y="214975"/>
                    <a:pt x="1253512" y="229925"/>
                  </a:cubicBezTo>
                  <a:cubicBezTo>
                    <a:pt x="1238561" y="244875"/>
                    <a:pt x="1218284" y="253274"/>
                    <a:pt x="1197142" y="253274"/>
                  </a:cubicBezTo>
                  <a:lnTo>
                    <a:pt x="79719" y="253274"/>
                  </a:lnTo>
                  <a:cubicBezTo>
                    <a:pt x="35692" y="253274"/>
                    <a:pt x="0" y="217583"/>
                    <a:pt x="0" y="173555"/>
                  </a:cubicBezTo>
                  <a:lnTo>
                    <a:pt x="0" y="79719"/>
                  </a:lnTo>
                  <a:cubicBezTo>
                    <a:pt x="0" y="58576"/>
                    <a:pt x="8399" y="38299"/>
                    <a:pt x="23349" y="23349"/>
                  </a:cubicBezTo>
                  <a:cubicBezTo>
                    <a:pt x="38299" y="8399"/>
                    <a:pt x="58576" y="0"/>
                    <a:pt x="79719" y="0"/>
                  </a:cubicBezTo>
                  <a:close/>
                </a:path>
              </a:pathLst>
            </a:custGeom>
            <a:solidFill>
              <a:srgbClr val="C2CDD5"/>
            </a:solidFill>
          </p:spPr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F9A22D13-15D6-4C5E-8926-C67D0B78C28F}"/>
                </a:ext>
              </a:extLst>
            </p:cNvPr>
            <p:cNvSpPr txBox="1"/>
            <p:nvPr/>
          </p:nvSpPr>
          <p:spPr>
            <a:xfrm>
              <a:off x="0" y="-47625"/>
              <a:ext cx="1276861" cy="300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7" name="Freeform 19">
            <a:extLst>
              <a:ext uri="{FF2B5EF4-FFF2-40B4-BE49-F238E27FC236}">
                <a16:creationId xmlns:a16="http://schemas.microsoft.com/office/drawing/2014/main" id="{E2B34A66-3459-4DBD-B55A-7782C9BAD92B}"/>
              </a:ext>
            </a:extLst>
          </p:cNvPr>
          <p:cNvSpPr/>
          <p:nvPr/>
        </p:nvSpPr>
        <p:spPr>
          <a:xfrm>
            <a:off x="1915374" y="7973590"/>
            <a:ext cx="782271" cy="782271"/>
          </a:xfrm>
          <a:custGeom>
            <a:avLst/>
            <a:gdLst/>
            <a:ahLst/>
            <a:cxnLst/>
            <a:rect l="l" t="t" r="r" b="b"/>
            <a:pathLst>
              <a:path w="782271" h="782271">
                <a:moveTo>
                  <a:pt x="0" y="0"/>
                </a:moveTo>
                <a:lnTo>
                  <a:pt x="782271" y="0"/>
                </a:lnTo>
                <a:lnTo>
                  <a:pt x="782271" y="782272"/>
                </a:lnTo>
                <a:lnTo>
                  <a:pt x="0" y="78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E" dirty="0"/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60CDB622-EA19-4839-B923-E1342AB50C38}"/>
              </a:ext>
            </a:extLst>
          </p:cNvPr>
          <p:cNvSpPr txBox="1"/>
          <p:nvPr/>
        </p:nvSpPr>
        <p:spPr>
          <a:xfrm>
            <a:off x="3029802" y="7620737"/>
            <a:ext cx="7769176" cy="147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73"/>
              </a:lnSpc>
            </a:pPr>
            <a:r>
              <a:rPr lang="en-US" sz="4266" b="1" dirty="0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3. </a:t>
            </a:r>
            <a:r>
              <a:rPr lang="en-US" sz="4266" b="1" dirty="0" err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Validacion</a:t>
            </a:r>
            <a:r>
              <a:rPr lang="en-US" sz="4266" b="1" dirty="0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 de la </a:t>
            </a:r>
            <a:r>
              <a:rPr lang="en-US" sz="4266" b="1" dirty="0" err="1">
                <a:solidFill>
                  <a:srgbClr val="292C30"/>
                </a:solidFill>
                <a:latin typeface="Inter Bold"/>
                <a:ea typeface="Inter Bold"/>
                <a:cs typeface="Inter Bold"/>
                <a:sym typeface="Inter Bold"/>
              </a:rPr>
              <a:t>justificaciones</a:t>
            </a:r>
            <a:endParaRPr lang="en-US" sz="4266" b="1" dirty="0">
              <a:solidFill>
                <a:srgbClr val="292C3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64844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2" t="-99908" r="-4469" b="-5834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8805" y="2484157"/>
            <a:ext cx="13348914" cy="6404390"/>
            <a:chOff x="0" y="0"/>
            <a:chExt cx="3255745" cy="15620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5745" cy="1562004"/>
            </a:xfrm>
            <a:custGeom>
              <a:avLst/>
              <a:gdLst/>
              <a:ahLst/>
              <a:cxnLst/>
              <a:rect l="l" t="t" r="r" b="b"/>
              <a:pathLst>
                <a:path w="3255745" h="1562004">
                  <a:moveTo>
                    <a:pt x="57997" y="0"/>
                  </a:moveTo>
                  <a:lnTo>
                    <a:pt x="3197748" y="0"/>
                  </a:lnTo>
                  <a:cubicBezTo>
                    <a:pt x="3213130" y="0"/>
                    <a:pt x="3227882" y="6110"/>
                    <a:pt x="3238758" y="16987"/>
                  </a:cubicBezTo>
                  <a:cubicBezTo>
                    <a:pt x="3249635" y="27863"/>
                    <a:pt x="3255745" y="42615"/>
                    <a:pt x="3255745" y="57997"/>
                  </a:cubicBezTo>
                  <a:lnTo>
                    <a:pt x="3255745" y="1504008"/>
                  </a:lnTo>
                  <a:cubicBezTo>
                    <a:pt x="3255745" y="1519389"/>
                    <a:pt x="3249635" y="1534141"/>
                    <a:pt x="3238758" y="1545018"/>
                  </a:cubicBezTo>
                  <a:cubicBezTo>
                    <a:pt x="3227882" y="1555894"/>
                    <a:pt x="3213130" y="1562004"/>
                    <a:pt x="3197748" y="1562004"/>
                  </a:cubicBezTo>
                  <a:lnTo>
                    <a:pt x="57997" y="1562004"/>
                  </a:lnTo>
                  <a:cubicBezTo>
                    <a:pt x="25966" y="1562004"/>
                    <a:pt x="0" y="1536038"/>
                    <a:pt x="0" y="1504008"/>
                  </a:cubicBezTo>
                  <a:lnTo>
                    <a:pt x="0" y="57997"/>
                  </a:lnTo>
                  <a:cubicBezTo>
                    <a:pt x="0" y="25966"/>
                    <a:pt x="25966" y="0"/>
                    <a:pt x="57997" y="0"/>
                  </a:cubicBezTo>
                  <a:close/>
                </a:path>
              </a:pathLst>
            </a:custGeom>
            <a:solidFill>
              <a:srgbClr val="FFDD4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255745" cy="1628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2202208" lvl="3" indent="-550552" algn="l">
                <a:lnSpc>
                  <a:spcPts val="4760"/>
                </a:lnSpc>
                <a:buFont typeface="Arial"/>
                <a:buChar char="￭"/>
              </a:pPr>
              <a:r>
                <a:rPr lang="en-US" sz="3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users: </a:t>
              </a:r>
              <a:r>
                <a:rPr lang="en-US" sz="3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Información de acceso de usuarios y roles</a:t>
              </a:r>
            </a:p>
            <a:p>
              <a:pPr marL="2202208" lvl="3" indent="-550552" algn="l">
                <a:lnSpc>
                  <a:spcPts val="4760"/>
                </a:lnSpc>
                <a:buFont typeface="Arial"/>
                <a:buChar char="￭"/>
              </a:pPr>
              <a:r>
                <a:rPr lang="en-US" sz="3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miners / drivers:</a:t>
              </a:r>
              <a:r>
                <a:rPr lang="en-US" sz="3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Datos básicos y extendidos</a:t>
              </a:r>
            </a:p>
            <a:p>
              <a:pPr marL="2202208" lvl="3" indent="-550552" algn="l">
                <a:lnSpc>
                  <a:spcPts val="4760"/>
                </a:lnSpc>
                <a:buFont typeface="Arial"/>
                <a:buChar char="￭"/>
              </a:pPr>
              <a:r>
                <a:rPr lang="en-US" sz="3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vehicles:</a:t>
              </a:r>
              <a:r>
                <a:rPr lang="en-US" sz="3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Placa, modelo, estado del bus</a:t>
              </a:r>
            </a:p>
            <a:p>
              <a:pPr marL="2202208" lvl="3" indent="-550552" algn="l">
                <a:lnSpc>
                  <a:spcPts val="4760"/>
                </a:lnSpc>
                <a:buFont typeface="Arial"/>
                <a:buChar char="￭"/>
              </a:pPr>
              <a:r>
                <a:rPr lang="en-US" sz="3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bookings:</a:t>
              </a:r>
              <a:r>
                <a:rPr lang="en-US" sz="3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Asignaciones de transporte</a:t>
              </a:r>
            </a:p>
            <a:p>
              <a:pPr marL="2202208" lvl="3" indent="-550552" algn="l">
                <a:lnSpc>
                  <a:spcPts val="4760"/>
                </a:lnSpc>
                <a:buFont typeface="Arial"/>
                <a:buChar char="￭"/>
              </a:pPr>
              <a:r>
                <a:rPr lang="en-US" sz="3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attendance:</a:t>
              </a:r>
              <a:r>
                <a:rPr lang="en-US" sz="3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Registro de asistencia diaria</a:t>
              </a:r>
            </a:p>
            <a:p>
              <a:pPr marL="2202208" lvl="3" indent="-550552" algn="l">
                <a:lnSpc>
                  <a:spcPts val="4760"/>
                </a:lnSpc>
                <a:buFont typeface="Arial"/>
                <a:buChar char="￭"/>
              </a:pPr>
              <a:r>
                <a:rPr lang="en-US" sz="3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service_requests: </a:t>
              </a:r>
              <a:r>
                <a:rPr lang="en-US" sz="3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Solicitudes nuevas</a:t>
              </a:r>
            </a:p>
            <a:p>
              <a:pPr marL="2202208" lvl="3" indent="-550552" algn="l">
                <a:lnSpc>
                  <a:spcPts val="4760"/>
                </a:lnSpc>
                <a:buFont typeface="Arial"/>
                <a:buChar char="￭"/>
              </a:pPr>
              <a:r>
                <a:rPr lang="en-US" sz="3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trip_history:</a:t>
              </a:r>
              <a:r>
                <a:rPr lang="en-US" sz="3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Viajes completados</a:t>
              </a:r>
            </a:p>
            <a:p>
              <a:pPr marL="2202208" lvl="3" indent="-550552" algn="l">
                <a:lnSpc>
                  <a:spcPts val="4760"/>
                </a:lnSpc>
                <a:buFont typeface="Arial"/>
                <a:buChar char="￭"/>
              </a:pPr>
              <a:r>
                <a:rPr lang="en-US" sz="3400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incidents: </a:t>
              </a:r>
              <a:r>
                <a:rPr lang="en-US" sz="34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Reportes o problemas del servicio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587719" y="-734340"/>
            <a:ext cx="8769484" cy="11824902"/>
            <a:chOff x="0" y="0"/>
            <a:chExt cx="1045083" cy="14092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5083" cy="1409206"/>
            </a:xfrm>
            <a:custGeom>
              <a:avLst/>
              <a:gdLst/>
              <a:ahLst/>
              <a:cxnLst/>
              <a:rect l="l" t="t" r="r" b="b"/>
              <a:pathLst>
                <a:path w="1045083" h="1409206">
                  <a:moveTo>
                    <a:pt x="98773" y="0"/>
                  </a:moveTo>
                  <a:lnTo>
                    <a:pt x="946311" y="0"/>
                  </a:lnTo>
                  <a:cubicBezTo>
                    <a:pt x="1000861" y="0"/>
                    <a:pt x="1045083" y="44222"/>
                    <a:pt x="1045083" y="98773"/>
                  </a:cubicBezTo>
                  <a:lnTo>
                    <a:pt x="1045083" y="1310433"/>
                  </a:lnTo>
                  <a:cubicBezTo>
                    <a:pt x="1045083" y="1364984"/>
                    <a:pt x="1000861" y="1409206"/>
                    <a:pt x="946311" y="1409206"/>
                  </a:cubicBezTo>
                  <a:lnTo>
                    <a:pt x="98773" y="1409206"/>
                  </a:lnTo>
                  <a:cubicBezTo>
                    <a:pt x="44222" y="1409206"/>
                    <a:pt x="0" y="1364984"/>
                    <a:pt x="0" y="1310433"/>
                  </a:cubicBezTo>
                  <a:lnTo>
                    <a:pt x="0" y="98773"/>
                  </a:lnTo>
                  <a:cubicBezTo>
                    <a:pt x="0" y="44222"/>
                    <a:pt x="44222" y="0"/>
                    <a:pt x="98773" y="0"/>
                  </a:cubicBezTo>
                  <a:close/>
                </a:path>
              </a:pathLst>
            </a:custGeom>
            <a:solidFill>
              <a:srgbClr val="FFDD4A">
                <a:alpha val="2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45083" cy="1456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 flipH="1">
            <a:off x="13211814" y="1086631"/>
            <a:ext cx="1826708" cy="529745"/>
          </a:xfrm>
          <a:custGeom>
            <a:avLst/>
            <a:gdLst/>
            <a:ahLst/>
            <a:cxnLst/>
            <a:rect l="l" t="t" r="r" b="b"/>
            <a:pathLst>
              <a:path w="1826708" h="529745">
                <a:moveTo>
                  <a:pt x="1826709" y="0"/>
                </a:moveTo>
                <a:lnTo>
                  <a:pt x="0" y="0"/>
                </a:lnTo>
                <a:lnTo>
                  <a:pt x="0" y="529746"/>
                </a:lnTo>
                <a:lnTo>
                  <a:pt x="1826709" y="529746"/>
                </a:lnTo>
                <a:lnTo>
                  <a:pt x="18267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41467" y="280341"/>
            <a:ext cx="5446533" cy="10006659"/>
          </a:xfrm>
          <a:custGeom>
            <a:avLst/>
            <a:gdLst/>
            <a:ahLst/>
            <a:cxnLst/>
            <a:rect l="l" t="t" r="r" b="b"/>
            <a:pathLst>
              <a:path w="5446533" h="10006659">
                <a:moveTo>
                  <a:pt x="0" y="0"/>
                </a:moveTo>
                <a:lnTo>
                  <a:pt x="5446533" y="0"/>
                </a:lnTo>
                <a:lnTo>
                  <a:pt x="5446533" y="10006659"/>
                </a:lnTo>
                <a:lnTo>
                  <a:pt x="0" y="10006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905" r="-9041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33291" y="933450"/>
            <a:ext cx="12154428" cy="116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09"/>
              </a:lnSpc>
            </a:pPr>
            <a:r>
              <a:rPr lang="en-US" sz="6999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DICCIONARIO DE DATOS: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407</Words>
  <Application>Microsoft Office PowerPoint</Application>
  <PresentationFormat>Personalizado</PresentationFormat>
  <Paragraphs>51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Inter Medium</vt:lpstr>
      <vt:lpstr>Arial</vt:lpstr>
      <vt:lpstr>Inter</vt:lpstr>
      <vt:lpstr>Inter Bold</vt:lpstr>
      <vt:lpstr>Inter Ultra-Bold</vt:lpstr>
      <vt:lpstr>Calibri</vt:lpstr>
      <vt:lpstr>Inter Semi-Bold</vt:lpstr>
      <vt:lpstr>Garet Ultra-Bold</vt:lpstr>
      <vt:lpstr>Antique Olive Ultra-Bold</vt:lpstr>
      <vt:lpstr>Garet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DIGITALIZACION DEL TRANSPORTE MINERO</dc:title>
  <cp:lastModifiedBy>mister Saurus</cp:lastModifiedBy>
  <cp:revision>5</cp:revision>
  <dcterms:created xsi:type="dcterms:W3CDTF">2006-08-16T00:00:00Z</dcterms:created>
  <dcterms:modified xsi:type="dcterms:W3CDTF">2025-07-18T04:15:26Z</dcterms:modified>
  <dc:identifier>DAGtWw6XTQU</dc:identifier>
</cp:coreProperties>
</file>